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5" r:id="rId4"/>
    <p:sldId id="266" r:id="rId5"/>
    <p:sldId id="257" r:id="rId6"/>
    <p:sldId id="267" r:id="rId7"/>
    <p:sldId id="268" r:id="rId8"/>
    <p:sldId id="269" r:id="rId9"/>
    <p:sldId id="270" r:id="rId10"/>
    <p:sldId id="271" r:id="rId11"/>
    <p:sldId id="272" r:id="rId12"/>
    <p:sldId id="273" r:id="rId13"/>
    <p:sldId id="274" r:id="rId14"/>
    <p:sldId id="275" r:id="rId15"/>
    <p:sldId id="276" r:id="rId16"/>
    <p:sldId id="260" r:id="rId17"/>
    <p:sldId id="258" r:id="rId18"/>
    <p:sldId id="261" r:id="rId19"/>
    <p:sldId id="277" r:id="rId20"/>
    <p:sldId id="278" r:id="rId21"/>
    <p:sldId id="279" r:id="rId22"/>
    <p:sldId id="280" r:id="rId23"/>
    <p:sldId id="281" r:id="rId24"/>
    <p:sldId id="282" r:id="rId25"/>
    <p:sldId id="283" r:id="rId26"/>
    <p:sldId id="284" r:id="rId27"/>
    <p:sldId id="285" r:id="rId28"/>
    <p:sldId id="262" r:id="rId29"/>
    <p:sldId id="263" r:id="rId30"/>
    <p:sldId id="264"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59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4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C69DD5-D106-4358-916A-A98877288A67}"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38CFB-2106-4794-AC17-82A0EB0131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C69DD5-D106-4358-916A-A98877288A67}" type="datetimeFigureOut">
              <a:rPr lang="en-US" smtClean="0"/>
              <a:pPr/>
              <a:t>10/28/2020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938CFB-2106-4794-AC17-82A0EB0131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lunaparksydney.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rbgsyd.nsw.gov.au/"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sea.museum/"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sydneyaquarium.com.au/" TargetMode="Externa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130425"/>
            <a:ext cx="8643998" cy="1470025"/>
          </a:xfrm>
        </p:spPr>
        <p:txBody>
          <a:bodyPr/>
          <a:lstStyle/>
          <a:p>
            <a:r>
              <a:rPr lang="sr-Latn-RS" dirty="0" smtClean="0">
                <a:latin typeface="Century" pitchFamily="18" charset="0"/>
              </a:rPr>
              <a:t>Tourist Attractions </a:t>
            </a:r>
            <a:r>
              <a:rPr lang="sr-Latn-RS" dirty="0" smtClean="0">
                <a:latin typeface="Century" pitchFamily="18" charset="0"/>
              </a:rPr>
              <a:t>vs. </a:t>
            </a:r>
            <a:r>
              <a:rPr lang="sr-Latn-RS" dirty="0" smtClean="0">
                <a:latin typeface="Century" pitchFamily="18" charset="0"/>
              </a:rPr>
              <a:t>Facilities</a:t>
            </a:r>
            <a:endParaRPr lang="en-US" dirty="0">
              <a:latin typeface="Century" pitchFamily="18" charset="0"/>
            </a:endParaRPr>
          </a:p>
        </p:txBody>
      </p:sp>
      <p:sp>
        <p:nvSpPr>
          <p:cNvPr id="3" name="Subtitle 2"/>
          <p:cNvSpPr>
            <a:spLocks noGrp="1"/>
          </p:cNvSpPr>
          <p:nvPr>
            <p:ph type="subTitle" idx="1"/>
          </p:nvPr>
        </p:nvSpPr>
        <p:spPr/>
        <p:txBody>
          <a:bodyPr/>
          <a:lstStyle/>
          <a:p>
            <a:r>
              <a:rPr lang="sr-Latn-RS" dirty="0" smtClean="0">
                <a:latin typeface="Century" pitchFamily="18" charset="0"/>
              </a:rPr>
              <a:t>Practice</a:t>
            </a:r>
            <a:endParaRPr lang="en-US" dirty="0">
              <a:latin typeface="Century"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Century" pitchFamily="18" charset="0"/>
              </a:rPr>
              <a:t>FACILITIES VS. ATTRACTIONS</a:t>
            </a:r>
            <a:endParaRPr lang="en-US" dirty="0">
              <a:latin typeface="Century" pitchFamily="18" charset="0"/>
            </a:endParaRPr>
          </a:p>
        </p:txBody>
      </p:sp>
      <p:sp>
        <p:nvSpPr>
          <p:cNvPr id="3" name="Content Placeholder 2"/>
          <p:cNvSpPr>
            <a:spLocks noGrp="1"/>
          </p:cNvSpPr>
          <p:nvPr>
            <p:ph sz="half" idx="1"/>
          </p:nvPr>
        </p:nvSpPr>
        <p:spPr>
          <a:xfrm>
            <a:off x="457200" y="1916832"/>
            <a:ext cx="4038600" cy="4209331"/>
          </a:xfrm>
        </p:spPr>
        <p:txBody>
          <a:bodyPr/>
          <a:lstStyle/>
          <a:p>
            <a:r>
              <a:rPr lang="sr-Latn-RS" dirty="0" smtClean="0">
                <a:latin typeface="Palatino Linotype" pitchFamily="18" charset="0"/>
              </a:rPr>
              <a:t>wi-fi</a:t>
            </a:r>
          </a:p>
          <a:p>
            <a:r>
              <a:rPr lang="sr-Latn-RS" dirty="0" smtClean="0">
                <a:latin typeface="Palatino Linotype" pitchFamily="18" charset="0"/>
              </a:rPr>
              <a:t>reception</a:t>
            </a:r>
          </a:p>
          <a:p>
            <a:r>
              <a:rPr lang="sr-Latn-RS" dirty="0" smtClean="0">
                <a:latin typeface="Palatino Linotype" pitchFamily="18" charset="0"/>
              </a:rPr>
              <a:t>indoor/outdoor pool</a:t>
            </a:r>
          </a:p>
          <a:p>
            <a:r>
              <a:rPr lang="sr-Latn-RS" dirty="0" smtClean="0">
                <a:latin typeface="Palatino Linotype" pitchFamily="18" charset="0"/>
              </a:rPr>
              <a:t>room service</a:t>
            </a:r>
          </a:p>
          <a:p>
            <a:r>
              <a:rPr lang="sr-Latn-RS" dirty="0" smtClean="0">
                <a:latin typeface="Palatino Linotype" pitchFamily="18" charset="0"/>
              </a:rPr>
              <a:t>tennis court</a:t>
            </a:r>
            <a:endParaRPr lang="en-US" dirty="0" smtClean="0">
              <a:latin typeface="Palatino Linotype" pitchFamily="18" charset="0"/>
            </a:endParaRPr>
          </a:p>
          <a:p>
            <a:r>
              <a:rPr lang="en-US" dirty="0" smtClean="0">
                <a:latin typeface="Palatino Linotype" pitchFamily="18" charset="0"/>
              </a:rPr>
              <a:t>supermarket</a:t>
            </a:r>
          </a:p>
          <a:p>
            <a:r>
              <a:rPr lang="en-US" dirty="0" smtClean="0">
                <a:latin typeface="Palatino Linotype" pitchFamily="18" charset="0"/>
              </a:rPr>
              <a:t>hair-dresser</a:t>
            </a:r>
          </a:p>
          <a:p>
            <a:r>
              <a:rPr lang="en-US" dirty="0" smtClean="0">
                <a:latin typeface="Palatino Linotype" pitchFamily="18" charset="0"/>
              </a:rPr>
              <a:t>shuttle service</a:t>
            </a:r>
          </a:p>
          <a:p>
            <a:endParaRPr lang="sr-Latn-RS" dirty="0" smtClean="0">
              <a:latin typeface="Palatino Linotype" pitchFamily="18" charset="0"/>
            </a:endParaRPr>
          </a:p>
          <a:p>
            <a:endParaRPr lang="sr-Latn-RS" dirty="0" smtClean="0"/>
          </a:p>
          <a:p>
            <a:endParaRPr lang="sr-Latn-RS" dirty="0" smtClean="0"/>
          </a:p>
          <a:p>
            <a:endParaRPr lang="en-US" dirty="0"/>
          </a:p>
        </p:txBody>
      </p:sp>
      <p:sp>
        <p:nvSpPr>
          <p:cNvPr id="4" name="Content Placeholder 3"/>
          <p:cNvSpPr>
            <a:spLocks noGrp="1"/>
          </p:cNvSpPr>
          <p:nvPr>
            <p:ph sz="half" idx="2"/>
          </p:nvPr>
        </p:nvSpPr>
        <p:spPr>
          <a:xfrm>
            <a:off x="4648200" y="1772816"/>
            <a:ext cx="4038600" cy="4353347"/>
          </a:xfrm>
        </p:spPr>
        <p:txBody>
          <a:bodyPr/>
          <a:lstStyle/>
          <a:p>
            <a:r>
              <a:rPr lang="sr-Latn-RS" dirty="0" smtClean="0">
                <a:latin typeface="Palatino Linotype" pitchFamily="18" charset="0"/>
              </a:rPr>
              <a:t>monument</a:t>
            </a:r>
          </a:p>
          <a:p>
            <a:r>
              <a:rPr lang="sr-Latn-RS" dirty="0" smtClean="0">
                <a:latin typeface="Palatino Linotype" pitchFamily="18" charset="0"/>
              </a:rPr>
              <a:t>natural beauties</a:t>
            </a:r>
          </a:p>
          <a:p>
            <a:r>
              <a:rPr lang="en-US" dirty="0" smtClean="0">
                <a:latin typeface="Palatino Linotype" pitchFamily="18" charset="0"/>
              </a:rPr>
              <a:t>f</a:t>
            </a:r>
            <a:r>
              <a:rPr lang="sr-Latn-RS" dirty="0" smtClean="0">
                <a:latin typeface="Palatino Linotype" pitchFamily="18" charset="0"/>
              </a:rPr>
              <a:t>estival</a:t>
            </a:r>
            <a:endParaRPr lang="en-US" dirty="0" smtClean="0">
              <a:latin typeface="Palatino Linotype" pitchFamily="18" charset="0"/>
            </a:endParaRPr>
          </a:p>
          <a:p>
            <a:r>
              <a:rPr lang="en-US" dirty="0" smtClean="0">
                <a:latin typeface="Palatino Linotype" pitchFamily="18" charset="0"/>
              </a:rPr>
              <a:t>museum</a:t>
            </a:r>
          </a:p>
          <a:p>
            <a:r>
              <a:rPr lang="en-US" dirty="0" smtClean="0">
                <a:latin typeface="Palatino Linotype" pitchFamily="18" charset="0"/>
              </a:rPr>
              <a:t>aquarium</a:t>
            </a:r>
          </a:p>
          <a:p>
            <a:r>
              <a:rPr lang="en-US" dirty="0" smtClean="0">
                <a:latin typeface="Palatino Linotype" pitchFamily="18" charset="0"/>
              </a:rPr>
              <a:t>botanical garden</a:t>
            </a:r>
          </a:p>
          <a:p>
            <a:r>
              <a:rPr lang="en-US" dirty="0" smtClean="0">
                <a:latin typeface="Palatino Linotype" pitchFamily="18" charset="0"/>
              </a:rPr>
              <a:t>o</a:t>
            </a:r>
            <a:r>
              <a:rPr lang="en-US" dirty="0" smtClean="0">
                <a:latin typeface="Palatino Linotype" pitchFamily="18" charset="0"/>
              </a:rPr>
              <a:t>bservatory</a:t>
            </a:r>
            <a:endParaRPr lang="en-US" dirty="0" smtClean="0">
              <a:latin typeface="Palatino Linotype" pitchFamily="18" charset="0"/>
            </a:endParaRPr>
          </a:p>
          <a:p>
            <a:r>
              <a:rPr lang="en-US" dirty="0" smtClean="0">
                <a:latin typeface="Palatino Linotype" pitchFamily="18" charset="0"/>
              </a:rPr>
              <a:t>castle</a:t>
            </a:r>
          </a:p>
          <a:p>
            <a:endParaRPr lang="en-US" dirty="0" smtClean="0">
              <a:latin typeface="Palatino Linotype" pitchFamily="18" charset="0"/>
            </a:endParaRPr>
          </a:p>
          <a:p>
            <a:endParaRPr lang="sr-Latn-RS" dirty="0" smtClean="0">
              <a:latin typeface="Palatino Linotype" pitchFamily="18" charset="0"/>
            </a:endParaRPr>
          </a:p>
          <a:p>
            <a:endParaRPr lang="en-US" dirty="0">
              <a:latin typeface="Palatino Linotyp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964488" cy="1143000"/>
          </a:xfrm>
        </p:spPr>
        <p:txBody>
          <a:bodyPr>
            <a:noAutofit/>
          </a:bodyPr>
          <a:lstStyle/>
          <a:p>
            <a:r>
              <a:rPr lang="en-US" sz="3600" dirty="0" smtClean="0">
                <a:latin typeface="Palatino Linotype" pitchFamily="18" charset="0"/>
              </a:rPr>
              <a:t>An </a:t>
            </a:r>
            <a:r>
              <a:rPr lang="en-US" sz="3600" b="1" dirty="0" smtClean="0">
                <a:solidFill>
                  <a:srgbClr val="FF0000"/>
                </a:solidFill>
                <a:latin typeface="Palatino Linotype" pitchFamily="18" charset="0"/>
              </a:rPr>
              <a:t>Enquirer </a:t>
            </a:r>
            <a:r>
              <a:rPr lang="en-US" sz="3600" dirty="0" smtClean="0">
                <a:latin typeface="Palatino Linotype" pitchFamily="18" charset="0"/>
              </a:rPr>
              <a:t>at Tourist Information Centre (TIC)</a:t>
            </a:r>
            <a:endParaRPr lang="en-US" sz="3600" dirty="0">
              <a:latin typeface="Palatino Linotype" pitchFamily="18" charset="0"/>
            </a:endParaRPr>
          </a:p>
        </p:txBody>
      </p:sp>
      <p:pic>
        <p:nvPicPr>
          <p:cNvPr id="1026" name="Picture 2" descr="C:\Users\User\Desktop\480-tourist-info-terminal-t1.jpg"/>
          <p:cNvPicPr>
            <a:picLocks noGrp="1" noChangeAspect="1" noChangeArrowheads="1"/>
          </p:cNvPicPr>
          <p:nvPr>
            <p:ph idx="1"/>
          </p:nvPr>
        </p:nvPicPr>
        <p:blipFill>
          <a:blip r:embed="rId2" cstate="print"/>
          <a:srcRect/>
          <a:stretch>
            <a:fillRect/>
          </a:stretch>
        </p:blipFill>
        <p:spPr bwMode="auto">
          <a:xfrm>
            <a:off x="1403648" y="1772816"/>
            <a:ext cx="6096000" cy="3175000"/>
          </a:xfrm>
          <a:prstGeom prst="rect">
            <a:avLst/>
          </a:prstGeom>
          <a:noFill/>
        </p:spPr>
      </p:pic>
      <p:sp>
        <p:nvSpPr>
          <p:cNvPr id="5" name="TextBox 4"/>
          <p:cNvSpPr txBox="1"/>
          <p:nvPr/>
        </p:nvSpPr>
        <p:spPr>
          <a:xfrm>
            <a:off x="755576" y="5301208"/>
            <a:ext cx="8388424" cy="954107"/>
          </a:xfrm>
          <a:prstGeom prst="rect">
            <a:avLst/>
          </a:prstGeom>
          <a:noFill/>
        </p:spPr>
        <p:txBody>
          <a:bodyPr wrap="square" rtlCol="0">
            <a:spAutoFit/>
          </a:bodyPr>
          <a:lstStyle/>
          <a:p>
            <a:r>
              <a:rPr lang="en-US" sz="2800" dirty="0" smtClean="0">
                <a:latin typeface="Palatino Linotype" pitchFamily="18" charset="0"/>
              </a:rPr>
              <a:t>to enquire, inquire /</a:t>
            </a:r>
            <a:r>
              <a:rPr lang="en-US" sz="2800" dirty="0" err="1" smtClean="0">
                <a:latin typeface="Palatino Linotype" pitchFamily="18" charset="0"/>
              </a:rPr>
              <a:t>ɪnˈkwʌɪə</a:t>
            </a:r>
            <a:r>
              <a:rPr lang="en-US" sz="2800" dirty="0" smtClean="0">
                <a:latin typeface="Palatino Linotype" pitchFamily="18" charset="0"/>
              </a:rPr>
              <a:t>/- ask information from sb. </a:t>
            </a:r>
            <a:endParaRPr lang="en-US" sz="2800" dirty="0">
              <a:latin typeface="Palatino Linotyp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Palatino Linotype" pitchFamily="18" charset="0"/>
              </a:rPr>
              <a:t>Send us your </a:t>
            </a:r>
            <a:r>
              <a:rPr lang="en-US" sz="3600" b="1" dirty="0" smtClean="0">
                <a:solidFill>
                  <a:srgbClr val="FF0000"/>
                </a:solidFill>
                <a:latin typeface="Palatino Linotype" pitchFamily="18" charset="0"/>
              </a:rPr>
              <a:t>enquiry </a:t>
            </a:r>
            <a:r>
              <a:rPr lang="sr-Latn-RS" sz="3600" b="1" dirty="0" smtClean="0">
                <a:solidFill>
                  <a:srgbClr val="FF0000"/>
                </a:solidFill>
                <a:latin typeface="Palatino Linotype" pitchFamily="18" charset="0"/>
              </a:rPr>
              <a:t>= upit</a:t>
            </a:r>
            <a:endParaRPr lang="en-US" sz="3600" b="1" dirty="0">
              <a:solidFill>
                <a:srgbClr val="FF0000"/>
              </a:solidFill>
              <a:latin typeface="Palatino Linotype" pitchFamily="18" charset="0"/>
            </a:endParaRPr>
          </a:p>
        </p:txBody>
      </p:sp>
      <p:pic>
        <p:nvPicPr>
          <p:cNvPr id="2052" name="Picture 4" descr="C:\Users\User\Desktop\18a224f6402681add68699e0bd6c94d8.jpg"/>
          <p:cNvPicPr>
            <a:picLocks noGrp="1" noChangeAspect="1" noChangeArrowheads="1"/>
          </p:cNvPicPr>
          <p:nvPr>
            <p:ph idx="1"/>
          </p:nvPr>
        </p:nvPicPr>
        <p:blipFill>
          <a:blip r:embed="rId2" cstate="print"/>
          <a:srcRect/>
          <a:stretch>
            <a:fillRect/>
          </a:stretch>
        </p:blipFill>
        <p:spPr bwMode="auto">
          <a:xfrm>
            <a:off x="457200" y="1484784"/>
            <a:ext cx="8229600" cy="460851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rmAutofit/>
          </a:bodyPr>
          <a:lstStyle/>
          <a:p>
            <a:r>
              <a:rPr lang="sr-Latn-RS" sz="2800" dirty="0" smtClean="0">
                <a:latin typeface="Century" pitchFamily="18" charset="0"/>
              </a:rPr>
              <a:t>1. </a:t>
            </a:r>
            <a:r>
              <a:rPr lang="sr-Latn-RS" sz="2800" dirty="0" smtClean="0">
                <a:solidFill>
                  <a:srgbClr val="FF0000"/>
                </a:solidFill>
                <a:latin typeface="Century" pitchFamily="18" charset="0"/>
              </a:rPr>
              <a:t>p. 122, </a:t>
            </a:r>
            <a:r>
              <a:rPr lang="sr-Latn-RS" sz="2800" dirty="0" smtClean="0">
                <a:latin typeface="Century" pitchFamily="18" charset="0"/>
              </a:rPr>
              <a:t>Listen to these enquiries made at Tourist Information Centre in Sydney. </a:t>
            </a:r>
            <a:r>
              <a:rPr lang="sr-Latn-RS" sz="2800" dirty="0" smtClean="0">
                <a:latin typeface="Century" pitchFamily="18" charset="0"/>
              </a:rPr>
              <a:t>Task 1</a:t>
            </a:r>
            <a:r>
              <a:rPr lang="en-US" sz="2800" dirty="0" smtClean="0">
                <a:latin typeface="Century" pitchFamily="18" charset="0"/>
              </a:rPr>
              <a:t>:</a:t>
            </a:r>
            <a:r>
              <a:rPr lang="sr-Latn-RS" sz="2800" dirty="0" smtClean="0">
                <a:latin typeface="Century" pitchFamily="18" charset="0"/>
              </a:rPr>
              <a:t> </a:t>
            </a:r>
            <a:r>
              <a:rPr lang="sr-Latn-RS" sz="2800" dirty="0" smtClean="0">
                <a:latin typeface="Century" pitchFamily="18" charset="0"/>
              </a:rPr>
              <a:t>in column 1 note down what the enquirer is looking for</a:t>
            </a:r>
            <a:r>
              <a:rPr lang="sr-Latn-RS" sz="2800" dirty="0" smtClean="0">
                <a:latin typeface="Century" pitchFamily="18" charset="0"/>
              </a:rPr>
              <a:t>.</a:t>
            </a:r>
            <a:endParaRPr lang="en-US" sz="2800" dirty="0">
              <a:latin typeface="Century" pitchFamily="18" charset="0"/>
            </a:endParaRPr>
          </a:p>
        </p:txBody>
      </p:sp>
      <p:graphicFrame>
        <p:nvGraphicFramePr>
          <p:cNvPr id="4" name="Content Placeholder 3"/>
          <p:cNvGraphicFramePr>
            <a:graphicFrameLocks noGrp="1"/>
          </p:cNvGraphicFramePr>
          <p:nvPr>
            <p:ph idx="1"/>
          </p:nvPr>
        </p:nvGraphicFramePr>
        <p:xfrm>
          <a:off x="0" y="1643054"/>
          <a:ext cx="9144000" cy="5460450"/>
        </p:xfrm>
        <a:graphic>
          <a:graphicData uri="http://schemas.openxmlformats.org/drawingml/2006/table">
            <a:tbl>
              <a:tblPr firstRow="1" bandRow="1">
                <a:tableStyleId>{7DF18680-E054-41AD-8BC1-D1AEF772440D}</a:tableStyleId>
              </a:tblPr>
              <a:tblGrid>
                <a:gridCol w="2286000"/>
                <a:gridCol w="2286000"/>
                <a:gridCol w="2286000"/>
                <a:gridCol w="2286000"/>
              </a:tblGrid>
              <a:tr h="454605">
                <a:tc>
                  <a:txBody>
                    <a:bodyPr/>
                    <a:lstStyle/>
                    <a:p>
                      <a:pPr algn="ctr"/>
                      <a:r>
                        <a:rPr lang="sr-Latn-RS" dirty="0" smtClean="0">
                          <a:latin typeface="Century" pitchFamily="18" charset="0"/>
                        </a:rPr>
                        <a:t>WHAT THE ENQUIRER IS LOOKING FOR</a:t>
                      </a:r>
                      <a:endParaRPr lang="en-US" dirty="0">
                        <a:latin typeface="Century" pitchFamily="18" charset="0"/>
                      </a:endParaRPr>
                    </a:p>
                  </a:txBody>
                  <a:tcPr/>
                </a:tc>
                <a:tc>
                  <a:txBody>
                    <a:bodyPr/>
                    <a:lstStyle/>
                    <a:p>
                      <a:pPr algn="ctr"/>
                      <a:r>
                        <a:rPr lang="sr-Latn-RS" dirty="0" smtClean="0">
                          <a:latin typeface="Century" pitchFamily="18" charset="0"/>
                        </a:rPr>
                        <a:t>WHERE</a:t>
                      </a:r>
                      <a:r>
                        <a:rPr lang="sr-Latn-RS" baseline="0" dirty="0" smtClean="0">
                          <a:latin typeface="Century" pitchFamily="18" charset="0"/>
                        </a:rPr>
                        <a:t> TO GO IN SYDNEY</a:t>
                      </a:r>
                      <a:endParaRPr lang="en-US" dirty="0">
                        <a:latin typeface="Century" pitchFamily="18" charset="0"/>
                      </a:endParaRPr>
                    </a:p>
                  </a:txBody>
                  <a:tcPr/>
                </a:tc>
                <a:tc>
                  <a:txBody>
                    <a:bodyPr/>
                    <a:lstStyle/>
                    <a:p>
                      <a:pPr algn="ctr"/>
                      <a:r>
                        <a:rPr lang="sr-Latn-RS" dirty="0" smtClean="0">
                          <a:latin typeface="Century" pitchFamily="18" charset="0"/>
                        </a:rPr>
                        <a:t>TIC REPLY</a:t>
                      </a:r>
                      <a:endParaRPr lang="en-US" dirty="0">
                        <a:latin typeface="Century" pitchFamily="18" charset="0"/>
                      </a:endParaRPr>
                    </a:p>
                  </a:txBody>
                  <a:tcPr/>
                </a:tc>
                <a:tc>
                  <a:txBody>
                    <a:bodyPr/>
                    <a:lstStyle/>
                    <a:p>
                      <a:pPr algn="ctr"/>
                      <a:r>
                        <a:rPr lang="sr-Latn-RS" dirty="0" smtClean="0">
                          <a:latin typeface="Century" pitchFamily="18" charset="0"/>
                        </a:rPr>
                        <a:t>WHERE TO GO IN YOUR COUNTRY/CITY</a:t>
                      </a:r>
                      <a:endParaRPr lang="en-US" dirty="0">
                        <a:latin typeface="Century" pitchFamily="18" charset="0"/>
                      </a:endParaRPr>
                    </a:p>
                  </a:txBody>
                  <a:tcPr/>
                </a:tc>
              </a:tr>
              <a:tr h="454605">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4605">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64488" cy="2290266"/>
          </a:xfrm>
        </p:spPr>
        <p:txBody>
          <a:bodyPr>
            <a:normAutofit/>
          </a:bodyPr>
          <a:lstStyle/>
          <a:p>
            <a:r>
              <a:rPr lang="en-US" sz="3200" dirty="0" smtClean="0">
                <a:latin typeface="Palatino Linotype" pitchFamily="18" charset="0"/>
              </a:rPr>
              <a:t>P</a:t>
            </a:r>
            <a:r>
              <a:rPr lang="sr-Latn-RS" sz="3200" dirty="0" smtClean="0">
                <a:latin typeface="Palatino Linotype" pitchFamily="18" charset="0"/>
              </a:rPr>
              <a:t>anoramic views</a:t>
            </a:r>
            <a:br>
              <a:rPr lang="sr-Latn-RS" sz="3200" dirty="0" smtClean="0">
                <a:latin typeface="Palatino Linotype" pitchFamily="18" charset="0"/>
              </a:rPr>
            </a:br>
            <a:r>
              <a:rPr lang="sr-Latn-RS" sz="3200" i="1" dirty="0" smtClean="0">
                <a:latin typeface="Palatino Linotype" pitchFamily="18" charset="0"/>
              </a:rPr>
              <a:t>scenic, far-reaching</a:t>
            </a:r>
            <a:r>
              <a:rPr lang="sr-Latn-RS" sz="3200" dirty="0" smtClean="0">
                <a:latin typeface="Palatino Linotype" pitchFamily="18" charset="0"/>
              </a:rPr>
              <a:t>, usu. from a high position such as a bridge, a tower, a scyscraper, a fortress or a castle</a:t>
            </a:r>
            <a:endParaRPr lang="en-US" sz="3200" dirty="0">
              <a:latin typeface="Palatino Linotype" pitchFamily="18" charset="0"/>
            </a:endParaRPr>
          </a:p>
        </p:txBody>
      </p:sp>
      <p:pic>
        <p:nvPicPr>
          <p:cNvPr id="2050" name="Picture 2" descr="C:\Users\User\Desktop\View-on-Table-mountain-from-the-Lions-Head-Cape-Town-South-Africa-by-Lars-Schöning.jpg"/>
          <p:cNvPicPr>
            <a:picLocks noGrp="1" noChangeAspect="1" noChangeArrowheads="1"/>
          </p:cNvPicPr>
          <p:nvPr>
            <p:ph idx="1"/>
          </p:nvPr>
        </p:nvPicPr>
        <p:blipFill>
          <a:blip r:embed="rId2" cstate="print"/>
          <a:srcRect/>
          <a:stretch>
            <a:fillRect/>
          </a:stretch>
        </p:blipFill>
        <p:spPr bwMode="auto">
          <a:xfrm>
            <a:off x="971600" y="2924175"/>
            <a:ext cx="7488832" cy="320198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440160"/>
          </a:xfrm>
        </p:spPr>
        <p:txBody>
          <a:bodyPr>
            <a:normAutofit/>
          </a:bodyPr>
          <a:lstStyle/>
          <a:p>
            <a:r>
              <a:rPr lang="sr-Latn-RS" sz="3600" dirty="0" smtClean="0">
                <a:latin typeface="Palatino Linotype" pitchFamily="18" charset="0"/>
              </a:rPr>
              <a:t>Paintings by Andie Warhol</a:t>
            </a:r>
            <a:br>
              <a:rPr lang="sr-Latn-RS" sz="3600" dirty="0" smtClean="0">
                <a:latin typeface="Palatino Linotype" pitchFamily="18" charset="0"/>
              </a:rPr>
            </a:br>
            <a:r>
              <a:rPr lang="sr-Latn-RS" sz="3600" dirty="0" smtClean="0">
                <a:latin typeface="Palatino Linotype" pitchFamily="18" charset="0"/>
              </a:rPr>
              <a:t>Exhibition = Display</a:t>
            </a:r>
            <a:endParaRPr lang="en-US" sz="3600" dirty="0">
              <a:latin typeface="Palatino Linotype" pitchFamily="18" charset="0"/>
            </a:endParaRPr>
          </a:p>
        </p:txBody>
      </p:sp>
      <p:pic>
        <p:nvPicPr>
          <p:cNvPr id="1026" name="Picture 2" descr="C:\Users\User\Desktop\index.jpg"/>
          <p:cNvPicPr>
            <a:picLocks noGrp="1" noChangeAspect="1" noChangeArrowheads="1"/>
          </p:cNvPicPr>
          <p:nvPr>
            <p:ph idx="1"/>
          </p:nvPr>
        </p:nvPicPr>
        <p:blipFill>
          <a:blip r:embed="rId2" cstate="print"/>
          <a:srcRect/>
          <a:stretch>
            <a:fillRect/>
          </a:stretch>
        </p:blipFill>
        <p:spPr bwMode="auto">
          <a:xfrm>
            <a:off x="1043608" y="2060848"/>
            <a:ext cx="6696744" cy="388843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Palatino Linotype" pitchFamily="18" charset="0"/>
              </a:rPr>
              <a:t>Battleships</a:t>
            </a:r>
            <a:br>
              <a:rPr lang="en-US" dirty="0" smtClean="0">
                <a:latin typeface="Palatino Linotype" pitchFamily="18" charset="0"/>
              </a:rPr>
            </a:br>
            <a:r>
              <a:rPr lang="en-US" dirty="0" smtClean="0">
                <a:latin typeface="Palatino Linotype" pitchFamily="18" charset="0"/>
              </a:rPr>
              <a:t> Old Historic Ships</a:t>
            </a:r>
            <a:endParaRPr lang="en-US" dirty="0">
              <a:latin typeface="Palatino Linotype" pitchFamily="18" charset="0"/>
            </a:endParaRPr>
          </a:p>
        </p:txBody>
      </p:sp>
      <p:pic>
        <p:nvPicPr>
          <p:cNvPr id="1026" name="Picture 2" descr="C:\Users\User\Desktop\MarkAlbertazzi-1-4_3museumShips.jpg"/>
          <p:cNvPicPr>
            <a:picLocks noGrp="1" noChangeAspect="1" noChangeArrowheads="1"/>
          </p:cNvPicPr>
          <p:nvPr>
            <p:ph idx="1"/>
          </p:nvPr>
        </p:nvPicPr>
        <p:blipFill>
          <a:blip r:embed="rId2" cstate="print"/>
          <a:srcRect/>
          <a:stretch>
            <a:fillRect/>
          </a:stretch>
        </p:blipFill>
        <p:spPr bwMode="auto">
          <a:xfrm>
            <a:off x="899592" y="1772816"/>
            <a:ext cx="7256200" cy="452596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latin typeface="Palatino Linotype" pitchFamily="18" charset="0"/>
              </a:rPr>
              <a:t>swim, relax, hang out (spend time with sb.), sunbathe</a:t>
            </a:r>
            <a:r>
              <a:rPr lang="en-US" sz="3200" dirty="0" smtClean="0">
                <a:latin typeface="Palatino Linotype" pitchFamily="18" charset="0"/>
              </a:rPr>
              <a:t>/ˈ</a:t>
            </a:r>
            <a:r>
              <a:rPr lang="en-US" sz="3200" dirty="0" err="1" smtClean="0">
                <a:latin typeface="Palatino Linotype" pitchFamily="18" charset="0"/>
              </a:rPr>
              <a:t>sʌn.beɪð</a:t>
            </a:r>
            <a:r>
              <a:rPr lang="en-US" sz="3200" dirty="0" smtClean="0">
                <a:latin typeface="Palatino Linotype" pitchFamily="18" charset="0"/>
              </a:rPr>
              <a:t>/</a:t>
            </a:r>
            <a:r>
              <a:rPr lang="sr-Latn-RS" sz="3200" dirty="0" smtClean="0">
                <a:latin typeface="Palatino Linotype" pitchFamily="18" charset="0"/>
              </a:rPr>
              <a:t/>
            </a:r>
            <a:br>
              <a:rPr lang="sr-Latn-RS" sz="3200" dirty="0" smtClean="0">
                <a:latin typeface="Palatino Linotype" pitchFamily="18" charset="0"/>
              </a:rPr>
            </a:br>
            <a:r>
              <a:rPr lang="sr-Latn-RS" sz="3200" dirty="0" smtClean="0">
                <a:latin typeface="Palatino Linotype" pitchFamily="18" charset="0"/>
              </a:rPr>
              <a:t>Bondi</a:t>
            </a:r>
            <a:r>
              <a:rPr lang="en-US" sz="3200" dirty="0" smtClean="0">
                <a:latin typeface="Palatino Linotype" pitchFamily="18" charset="0"/>
              </a:rPr>
              <a:t> Beach</a:t>
            </a:r>
            <a:r>
              <a:rPr lang="sr-Latn-RS" sz="3200" dirty="0" smtClean="0">
                <a:latin typeface="Palatino Linotype" pitchFamily="18" charset="0"/>
              </a:rPr>
              <a:t> </a:t>
            </a:r>
            <a:r>
              <a:rPr lang="sr-Latn-RS" sz="3200" dirty="0" smtClean="0">
                <a:latin typeface="Palatino Linotype" pitchFamily="18" charset="0"/>
              </a:rPr>
              <a:t>/bondai bi:t</a:t>
            </a:r>
            <a:r>
              <a:rPr lang="en-US" sz="3200" dirty="0" smtClean="0">
                <a:latin typeface="Calibri"/>
              </a:rPr>
              <a:t>ᶘ</a:t>
            </a:r>
            <a:r>
              <a:rPr lang="sr-Latn-RS" sz="3200" dirty="0" smtClean="0">
                <a:latin typeface="Calibri"/>
              </a:rPr>
              <a:t>/</a:t>
            </a:r>
            <a:endParaRPr lang="en-US" sz="3600" dirty="0">
              <a:latin typeface="Palatino Linotype" pitchFamily="18" charset="0"/>
            </a:endParaRPr>
          </a:p>
        </p:txBody>
      </p:sp>
      <p:pic>
        <p:nvPicPr>
          <p:cNvPr id="2050" name="Picture 2" descr="C:\Users\User\Desktop\crop;jpeg_quality=65.jpg"/>
          <p:cNvPicPr>
            <a:picLocks noGrp="1" noChangeAspect="1" noChangeArrowheads="1"/>
          </p:cNvPicPr>
          <p:nvPr>
            <p:ph idx="1"/>
          </p:nvPr>
        </p:nvPicPr>
        <p:blipFill>
          <a:blip r:embed="rId2" cstate="print"/>
          <a:srcRect/>
          <a:stretch>
            <a:fillRect/>
          </a:stretch>
        </p:blipFill>
        <p:spPr bwMode="auto">
          <a:xfrm>
            <a:off x="827584" y="1700808"/>
            <a:ext cx="7488832" cy="439248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435280" cy="2448272"/>
          </a:xfrm>
        </p:spPr>
        <p:txBody>
          <a:bodyPr>
            <a:noAutofit/>
          </a:bodyPr>
          <a:lstStyle/>
          <a:p>
            <a:r>
              <a:rPr lang="en-US" sz="3600" dirty="0" err="1" smtClean="0">
                <a:latin typeface="Palatino Linotype" pitchFamily="18" charset="0"/>
              </a:rPr>
              <a:t>Sthg</a:t>
            </a:r>
            <a:r>
              <a:rPr lang="en-US" sz="3600" dirty="0" smtClean="0">
                <a:latin typeface="Palatino Linotype" pitchFamily="18" charset="0"/>
              </a:rPr>
              <a:t>. educational </a:t>
            </a:r>
            <a:r>
              <a:rPr lang="en-US" sz="3600" dirty="0" smtClean="0">
                <a:latin typeface="Palatino Linotype" pitchFamily="18" charset="0"/>
              </a:rPr>
              <a:t>for children, </a:t>
            </a:r>
            <a:r>
              <a:rPr lang="en-US" sz="3600" dirty="0" smtClean="0">
                <a:latin typeface="Palatino Linotype" pitchFamily="18" charset="0"/>
              </a:rPr>
              <a:t>sea life, </a:t>
            </a:r>
            <a:r>
              <a:rPr lang="en-US" sz="3600" dirty="0" smtClean="0">
                <a:latin typeface="Palatino Linotype" pitchFamily="18" charset="0"/>
              </a:rPr>
              <a:t>sharks, crocodiles</a:t>
            </a:r>
            <a:br>
              <a:rPr lang="en-US" sz="3600" dirty="0" smtClean="0">
                <a:latin typeface="Palatino Linotype" pitchFamily="18" charset="0"/>
              </a:rPr>
            </a:br>
            <a:r>
              <a:rPr lang="en-US" sz="3600" dirty="0" smtClean="0">
                <a:latin typeface="Palatino Linotype" pitchFamily="18" charset="0"/>
              </a:rPr>
              <a:t>A great display (exhibition) on Great Barrier Reef (</a:t>
            </a:r>
            <a:r>
              <a:rPr lang="en-US" sz="3600" i="1" dirty="0" smtClean="0">
                <a:latin typeface="Palatino Linotype" pitchFamily="18" charset="0"/>
              </a:rPr>
              <a:t>Serb. </a:t>
            </a:r>
            <a:r>
              <a:rPr lang="en-US" sz="3600" i="1" dirty="0" err="1" smtClean="0">
                <a:latin typeface="Palatino Linotype" pitchFamily="18" charset="0"/>
              </a:rPr>
              <a:t>Veliki</a:t>
            </a:r>
            <a:r>
              <a:rPr lang="en-US" sz="3600" i="1" dirty="0" smtClean="0">
                <a:latin typeface="Palatino Linotype" pitchFamily="18" charset="0"/>
              </a:rPr>
              <a:t> </a:t>
            </a:r>
            <a:r>
              <a:rPr lang="en-US" sz="3600" i="1" dirty="0" err="1" smtClean="0">
                <a:latin typeface="Palatino Linotype" pitchFamily="18" charset="0"/>
              </a:rPr>
              <a:t>koralni</a:t>
            </a:r>
            <a:r>
              <a:rPr lang="en-US" sz="3600" i="1" dirty="0" smtClean="0">
                <a:latin typeface="Palatino Linotype" pitchFamily="18" charset="0"/>
              </a:rPr>
              <a:t> </a:t>
            </a:r>
            <a:r>
              <a:rPr lang="en-US" sz="3600" i="1" dirty="0" err="1" smtClean="0">
                <a:latin typeface="Palatino Linotype" pitchFamily="18" charset="0"/>
              </a:rPr>
              <a:t>greben</a:t>
            </a:r>
            <a:r>
              <a:rPr lang="en-US" sz="3600" dirty="0" smtClean="0">
                <a:latin typeface="Palatino Linotype" pitchFamily="18" charset="0"/>
              </a:rPr>
              <a:t>)</a:t>
            </a:r>
            <a:endParaRPr lang="en-US" sz="3600" dirty="0">
              <a:latin typeface="Palatino Linotype" pitchFamily="18" charset="0"/>
            </a:endParaRPr>
          </a:p>
        </p:txBody>
      </p:sp>
      <p:pic>
        <p:nvPicPr>
          <p:cNvPr id="3074" name="Picture 2" descr="C:\Users\User\Desktop\things-to-do-in-singapore-with-kids-1.jpg"/>
          <p:cNvPicPr>
            <a:picLocks noGrp="1" noChangeAspect="1" noChangeArrowheads="1"/>
          </p:cNvPicPr>
          <p:nvPr>
            <p:ph idx="1"/>
          </p:nvPr>
        </p:nvPicPr>
        <p:blipFill>
          <a:blip r:embed="rId2" cstate="print"/>
          <a:srcRect/>
          <a:stretch>
            <a:fillRect/>
          </a:stretch>
        </p:blipFill>
        <p:spPr bwMode="auto">
          <a:xfrm>
            <a:off x="467544" y="2708920"/>
            <a:ext cx="4032448" cy="4021907"/>
          </a:xfrm>
          <a:prstGeom prst="rect">
            <a:avLst/>
          </a:prstGeom>
          <a:noFill/>
        </p:spPr>
      </p:pic>
      <p:pic>
        <p:nvPicPr>
          <p:cNvPr id="3075" name="Picture 3" descr="C:\Users\User\Desktop\12551.jpg"/>
          <p:cNvPicPr>
            <a:picLocks noChangeAspect="1" noChangeArrowheads="1"/>
          </p:cNvPicPr>
          <p:nvPr/>
        </p:nvPicPr>
        <p:blipFill>
          <a:blip r:embed="rId3" cstate="print"/>
          <a:srcRect/>
          <a:stretch>
            <a:fillRect/>
          </a:stretch>
        </p:blipFill>
        <p:spPr bwMode="auto">
          <a:xfrm>
            <a:off x="4675435" y="2636912"/>
            <a:ext cx="4217045" cy="403244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0186"/>
          </a:xfrm>
        </p:spPr>
        <p:txBody>
          <a:bodyPr>
            <a:normAutofit/>
          </a:bodyPr>
          <a:lstStyle/>
          <a:p>
            <a:r>
              <a:rPr lang="en-US" sz="3600" dirty="0" smtClean="0">
                <a:latin typeface="Palatino Linotype" pitchFamily="18" charset="0"/>
              </a:rPr>
              <a:t>I’m interested in seeing all the famous sights: The Bridge, The Opera House</a:t>
            </a:r>
            <a:endParaRPr lang="en-US" sz="3600" dirty="0">
              <a:latin typeface="Palatino Linotype" pitchFamily="18" charset="0"/>
            </a:endParaRPr>
          </a:p>
        </p:txBody>
      </p:sp>
      <p:pic>
        <p:nvPicPr>
          <p:cNvPr id="4098" name="Picture 2" descr="C:\Users\User\Desktop\RB-New-category-landing-page-1152x648-cruises.jpg"/>
          <p:cNvPicPr>
            <a:picLocks noGrp="1" noChangeAspect="1" noChangeArrowheads="1"/>
          </p:cNvPicPr>
          <p:nvPr>
            <p:ph idx="1"/>
          </p:nvPr>
        </p:nvPicPr>
        <p:blipFill>
          <a:blip r:embed="rId2" cstate="print"/>
          <a:srcRect/>
          <a:stretch>
            <a:fillRect/>
          </a:stretch>
        </p:blipFill>
        <p:spPr bwMode="auto">
          <a:xfrm>
            <a:off x="894644" y="1989138"/>
            <a:ext cx="7354711" cy="41370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Palatino Linotype" pitchFamily="18" charset="0"/>
              </a:rPr>
              <a:t>e</a:t>
            </a:r>
            <a:r>
              <a:rPr lang="en-US" sz="3600" dirty="0" err="1" smtClean="0">
                <a:latin typeface="Palatino Linotype" pitchFamily="18" charset="0"/>
              </a:rPr>
              <a:t>thnic</a:t>
            </a:r>
            <a:r>
              <a:rPr lang="en-US" sz="3600" dirty="0" smtClean="0">
                <a:latin typeface="Palatino Linotype" pitchFamily="18" charset="0"/>
              </a:rPr>
              <a:t> side of the city with different </a:t>
            </a:r>
            <a:r>
              <a:rPr lang="en-US" sz="3600" dirty="0" smtClean="0">
                <a:latin typeface="Palatino Linotype" pitchFamily="18" charset="0"/>
              </a:rPr>
              <a:t>kinds </a:t>
            </a:r>
            <a:r>
              <a:rPr lang="en-US" sz="3600" dirty="0" smtClean="0">
                <a:latin typeface="Palatino Linotype" pitchFamily="18" charset="0"/>
              </a:rPr>
              <a:t>of food</a:t>
            </a:r>
            <a:endParaRPr lang="en-US" sz="3600" dirty="0">
              <a:latin typeface="Palatino Linotype" pitchFamily="18" charset="0"/>
            </a:endParaRPr>
          </a:p>
        </p:txBody>
      </p:sp>
      <p:pic>
        <p:nvPicPr>
          <p:cNvPr id="5122" name="Picture 2" descr="C:\Users\User\Desktop\depositphotos_146805557-stock-photo-asian-food-table-with-various.jpg"/>
          <p:cNvPicPr>
            <a:picLocks noGrp="1" noChangeAspect="1" noChangeArrowheads="1"/>
          </p:cNvPicPr>
          <p:nvPr>
            <p:ph idx="1"/>
          </p:nvPr>
        </p:nvPicPr>
        <p:blipFill>
          <a:blip r:embed="rId2" cstate="print"/>
          <a:srcRect/>
          <a:stretch>
            <a:fillRect/>
          </a:stretch>
        </p:blipFill>
        <p:spPr bwMode="auto">
          <a:xfrm>
            <a:off x="2133600" y="1609185"/>
            <a:ext cx="4876800" cy="450799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rmAutofit fontScale="90000"/>
          </a:bodyPr>
          <a:lstStyle/>
          <a:p>
            <a:r>
              <a:rPr lang="en-US" sz="3600" dirty="0" smtClean="0">
                <a:latin typeface="Palatino Linotype" pitchFamily="18" charset="0"/>
              </a:rPr>
              <a:t>Fun, rides and roller-coasters</a:t>
            </a:r>
            <a:r>
              <a:rPr lang="sr-Latn-RS" sz="3600" dirty="0" smtClean="0">
                <a:latin typeface="Palatino Linotype" pitchFamily="18" charset="0"/>
              </a:rPr>
              <a:t/>
            </a:r>
            <a:br>
              <a:rPr lang="sr-Latn-RS" sz="3600" dirty="0" smtClean="0">
                <a:latin typeface="Palatino Linotype" pitchFamily="18" charset="0"/>
              </a:rPr>
            </a:br>
            <a:r>
              <a:rPr lang="sr-Latn-RS" sz="3600" dirty="0" smtClean="0">
                <a:latin typeface="Palatino Linotype" pitchFamily="18" charset="0"/>
              </a:rPr>
              <a:t>Luna Park</a:t>
            </a:r>
            <a:br>
              <a:rPr lang="sr-Latn-RS" sz="3600" dirty="0" smtClean="0">
                <a:latin typeface="Palatino Linotype" pitchFamily="18" charset="0"/>
              </a:rPr>
            </a:br>
            <a:r>
              <a:rPr lang="sr-Latn-RS" sz="3600" dirty="0" smtClean="0">
                <a:latin typeface="Palatino Linotype" pitchFamily="18" charset="0"/>
              </a:rPr>
              <a:t>visit: </a:t>
            </a:r>
            <a:r>
              <a:rPr lang="en-US" sz="3600" dirty="0" smtClean="0">
                <a:latin typeface="Palatino Linotype" pitchFamily="18" charset="0"/>
                <a:hlinkClick r:id="rId2"/>
              </a:rPr>
              <a:t>https://www.lunaparksydney.com</a:t>
            </a:r>
            <a:r>
              <a:rPr lang="sr-Latn-RS" sz="3600" dirty="0" smtClean="0">
                <a:latin typeface="Palatino Linotype" pitchFamily="18" charset="0"/>
              </a:rPr>
              <a:t/>
            </a:r>
            <a:br>
              <a:rPr lang="sr-Latn-RS" sz="3600" dirty="0" smtClean="0">
                <a:latin typeface="Palatino Linotype" pitchFamily="18" charset="0"/>
              </a:rPr>
            </a:br>
            <a:endParaRPr lang="en-US" sz="3600" dirty="0">
              <a:latin typeface="Palatino Linotype" pitchFamily="18" charset="0"/>
            </a:endParaRPr>
          </a:p>
        </p:txBody>
      </p:sp>
      <p:pic>
        <p:nvPicPr>
          <p:cNvPr id="6146" name="Picture 2" descr="C:\Users\User\Desktop\image.jpg"/>
          <p:cNvPicPr>
            <a:picLocks noGrp="1" noChangeAspect="1" noChangeArrowheads="1"/>
          </p:cNvPicPr>
          <p:nvPr>
            <p:ph idx="1"/>
          </p:nvPr>
        </p:nvPicPr>
        <p:blipFill>
          <a:blip r:embed="rId3" cstate="print"/>
          <a:srcRect/>
          <a:stretch>
            <a:fillRect/>
          </a:stretch>
        </p:blipFill>
        <p:spPr bwMode="auto">
          <a:xfrm>
            <a:off x="1403648" y="1916832"/>
            <a:ext cx="6041010" cy="4525963"/>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1431032"/>
          </a:xfrm>
        </p:spPr>
        <p:txBody>
          <a:bodyPr>
            <a:noAutofit/>
          </a:bodyPr>
          <a:lstStyle/>
          <a:p>
            <a:r>
              <a:rPr lang="en-US" sz="3600" dirty="0" smtClean="0">
                <a:latin typeface="Palatino Linotype" pitchFamily="18" charset="0"/>
              </a:rPr>
              <a:t>The best place to get away from the </a:t>
            </a:r>
            <a:r>
              <a:rPr lang="en-US" sz="3600" b="1" dirty="0" smtClean="0">
                <a:solidFill>
                  <a:srgbClr val="FF0000"/>
                </a:solidFill>
                <a:latin typeface="Palatino Linotype" pitchFamily="18" charset="0"/>
              </a:rPr>
              <a:t>hustle</a:t>
            </a:r>
            <a:r>
              <a:rPr lang="sr-Latn-RS" sz="3600" b="1" dirty="0" smtClean="0">
                <a:solidFill>
                  <a:srgbClr val="FF0000"/>
                </a:solidFill>
                <a:latin typeface="Palatino Linotype" pitchFamily="18" charset="0"/>
              </a:rPr>
              <a:t>&amp;bustle </a:t>
            </a:r>
            <a:r>
              <a:rPr lang="sr-Latn-RS" sz="3600" dirty="0" smtClean="0">
                <a:latin typeface="Palatino Linotype" pitchFamily="18" charset="0"/>
              </a:rPr>
              <a:t>of the city (</a:t>
            </a:r>
            <a:r>
              <a:rPr lang="sr-Latn-RS" sz="3600" i="1" dirty="0" smtClean="0">
                <a:latin typeface="Palatino Linotype" pitchFamily="18" charset="0"/>
              </a:rPr>
              <a:t>Serb.gradska vreva</a:t>
            </a:r>
            <a:r>
              <a:rPr lang="sr-Latn-RS" sz="3600" dirty="0" smtClean="0">
                <a:latin typeface="Palatino Linotype" pitchFamily="18" charset="0"/>
              </a:rPr>
              <a:t>), some greenery and fresh air.</a:t>
            </a:r>
            <a:endParaRPr lang="en-US" sz="3600" dirty="0">
              <a:latin typeface="Palatino Linotype" pitchFamily="18" charset="0"/>
            </a:endParaRPr>
          </a:p>
        </p:txBody>
      </p:sp>
      <p:pic>
        <p:nvPicPr>
          <p:cNvPr id="7170" name="Picture 2" descr="C:\Users\User\Desktop\162914-56.jpg"/>
          <p:cNvPicPr>
            <a:picLocks noGrp="1" noChangeAspect="1" noChangeArrowheads="1"/>
          </p:cNvPicPr>
          <p:nvPr>
            <p:ph idx="1"/>
          </p:nvPr>
        </p:nvPicPr>
        <p:blipFill>
          <a:blip r:embed="rId2" cstate="print"/>
          <a:srcRect/>
          <a:stretch>
            <a:fillRect/>
          </a:stretch>
        </p:blipFill>
        <p:spPr bwMode="auto">
          <a:xfrm>
            <a:off x="958144" y="2060575"/>
            <a:ext cx="7227712" cy="4065588"/>
          </a:xfrm>
          <a:prstGeom prst="rect">
            <a:avLst/>
          </a:prstGeom>
          <a:noFill/>
        </p:spPr>
      </p:pic>
      <p:sp>
        <p:nvSpPr>
          <p:cNvPr id="5" name="TextBox 4"/>
          <p:cNvSpPr txBox="1"/>
          <p:nvPr/>
        </p:nvSpPr>
        <p:spPr>
          <a:xfrm>
            <a:off x="1619672" y="6237312"/>
            <a:ext cx="5832648" cy="830997"/>
          </a:xfrm>
          <a:prstGeom prst="rect">
            <a:avLst/>
          </a:prstGeom>
          <a:noFill/>
        </p:spPr>
        <p:txBody>
          <a:bodyPr wrap="square" rtlCol="0">
            <a:spAutoFit/>
          </a:bodyPr>
          <a:lstStyle/>
          <a:p>
            <a:pPr algn="ctr"/>
            <a:r>
              <a:rPr lang="sr-Latn-RS" sz="2400" dirty="0" smtClean="0">
                <a:latin typeface="Palatino Linotype" pitchFamily="18" charset="0"/>
              </a:rPr>
              <a:t>visit: </a:t>
            </a:r>
            <a:r>
              <a:rPr lang="en-US" sz="2400" dirty="0" smtClean="0">
                <a:latin typeface="Palatino Linotype" pitchFamily="18" charset="0"/>
                <a:hlinkClick r:id="rId3"/>
              </a:rPr>
              <a:t>https://www.rbgsyd.nsw.gov.au/</a:t>
            </a:r>
            <a:endParaRPr lang="sr-Latn-RS" sz="2400" dirty="0" smtClean="0">
              <a:latin typeface="Palatino Linotype" pitchFamily="18" charset="0"/>
            </a:endParaRPr>
          </a:p>
          <a:p>
            <a:pPr algn="ctr"/>
            <a:endParaRPr lang="en-US" sz="2400" dirty="0">
              <a:latin typeface="Palatino Linotyp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964488" cy="1354162"/>
          </a:xfrm>
        </p:spPr>
        <p:txBody>
          <a:bodyPr>
            <a:noAutofit/>
          </a:bodyPr>
          <a:lstStyle/>
          <a:p>
            <a:r>
              <a:rPr lang="sr-Latn-RS" sz="3600" dirty="0" smtClean="0">
                <a:latin typeface="Palatino Linotype" pitchFamily="18" charset="0"/>
              </a:rPr>
              <a:t>old-fashioned (vintage) indoor shopping mall with all the top designer shops and some bars and restaurants</a:t>
            </a:r>
            <a:endParaRPr lang="en-US" sz="3600" dirty="0">
              <a:latin typeface="Palatino Linotype" pitchFamily="18" charset="0"/>
            </a:endParaRPr>
          </a:p>
        </p:txBody>
      </p:sp>
      <p:pic>
        <p:nvPicPr>
          <p:cNvPr id="8194" name="Picture 2" descr="C:\Users\User\Desktop\Queen-Victoria-Building.jpeg"/>
          <p:cNvPicPr>
            <a:picLocks noGrp="1" noChangeAspect="1" noChangeArrowheads="1"/>
          </p:cNvPicPr>
          <p:nvPr>
            <p:ph idx="1"/>
          </p:nvPr>
        </p:nvPicPr>
        <p:blipFill>
          <a:blip r:embed="rId2" cstate="print"/>
          <a:srcRect/>
          <a:stretch>
            <a:fillRect/>
          </a:stretch>
        </p:blipFill>
        <p:spPr bwMode="auto">
          <a:xfrm>
            <a:off x="179512" y="2132856"/>
            <a:ext cx="4248472" cy="4281488"/>
          </a:xfrm>
          <a:prstGeom prst="rect">
            <a:avLst/>
          </a:prstGeom>
          <a:noFill/>
        </p:spPr>
      </p:pic>
      <p:pic>
        <p:nvPicPr>
          <p:cNvPr id="8195" name="Picture 3" descr="C:\Users\User\Desktop\Queen-Victoria-Building.jpg"/>
          <p:cNvPicPr>
            <a:picLocks noChangeAspect="1" noChangeArrowheads="1"/>
          </p:cNvPicPr>
          <p:nvPr/>
        </p:nvPicPr>
        <p:blipFill>
          <a:blip r:embed="rId3" cstate="print"/>
          <a:srcRect/>
          <a:stretch>
            <a:fillRect/>
          </a:stretch>
        </p:blipFill>
        <p:spPr bwMode="auto">
          <a:xfrm>
            <a:off x="4644008" y="2132856"/>
            <a:ext cx="3974232" cy="429423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714380"/>
          </a:xfrm>
        </p:spPr>
        <p:txBody>
          <a:bodyPr>
            <a:normAutofit/>
          </a:bodyPr>
          <a:lstStyle/>
          <a:p>
            <a:r>
              <a:rPr lang="sr-Latn-RS" sz="3600" dirty="0" smtClean="0">
                <a:latin typeface="Century" pitchFamily="18" charset="0"/>
              </a:rPr>
              <a:t>Sydney’s Top </a:t>
            </a:r>
            <a:r>
              <a:rPr lang="sr-Latn-RS" sz="3600" dirty="0">
                <a:latin typeface="Century" pitchFamily="18" charset="0"/>
              </a:rPr>
              <a:t>F</a:t>
            </a:r>
            <a:r>
              <a:rPr lang="sr-Latn-RS" sz="3600" dirty="0" smtClean="0">
                <a:latin typeface="Century" pitchFamily="18" charset="0"/>
              </a:rPr>
              <a:t>ifteen </a:t>
            </a:r>
            <a:r>
              <a:rPr lang="sr-Latn-RS" sz="3600" dirty="0">
                <a:latin typeface="Century" pitchFamily="18" charset="0"/>
              </a:rPr>
              <a:t>T</a:t>
            </a:r>
            <a:r>
              <a:rPr lang="sr-Latn-RS" sz="3600" dirty="0" smtClean="0">
                <a:latin typeface="Century" pitchFamily="18" charset="0"/>
              </a:rPr>
              <a:t>ourist </a:t>
            </a:r>
            <a:r>
              <a:rPr lang="sr-Latn-RS" sz="3600" dirty="0">
                <a:latin typeface="Century" pitchFamily="18" charset="0"/>
              </a:rPr>
              <a:t>A</a:t>
            </a:r>
            <a:r>
              <a:rPr lang="sr-Latn-RS" sz="3600" dirty="0" smtClean="0">
                <a:latin typeface="Century" pitchFamily="18" charset="0"/>
              </a:rPr>
              <a:t>ttractions</a:t>
            </a:r>
            <a:endParaRPr lang="en-US" sz="3600" dirty="0">
              <a:latin typeface="Century" pitchFamily="18" charset="0"/>
            </a:endParaRPr>
          </a:p>
        </p:txBody>
      </p:sp>
      <p:sp>
        <p:nvSpPr>
          <p:cNvPr id="3" name="Content Placeholder 2"/>
          <p:cNvSpPr>
            <a:spLocks noGrp="1"/>
          </p:cNvSpPr>
          <p:nvPr>
            <p:ph idx="1"/>
          </p:nvPr>
        </p:nvSpPr>
        <p:spPr>
          <a:xfrm>
            <a:off x="0" y="1285860"/>
            <a:ext cx="4929190" cy="5572140"/>
          </a:xfrm>
        </p:spPr>
        <p:txBody>
          <a:bodyPr/>
          <a:lstStyle/>
          <a:p>
            <a:r>
              <a:rPr lang="sr-Latn-RS" sz="2800" dirty="0" smtClean="0">
                <a:latin typeface="Century" pitchFamily="18" charset="0"/>
              </a:rPr>
              <a:t>National Maritime Museum</a:t>
            </a:r>
          </a:p>
          <a:p>
            <a:r>
              <a:rPr lang="sr-Latn-RS" sz="2800" dirty="0" smtClean="0">
                <a:latin typeface="Century" pitchFamily="18" charset="0"/>
              </a:rPr>
              <a:t>Aquarium</a:t>
            </a:r>
          </a:p>
          <a:p>
            <a:r>
              <a:rPr lang="sr-Latn-RS" sz="2800" dirty="0" smtClean="0">
                <a:latin typeface="Century" pitchFamily="18" charset="0"/>
              </a:rPr>
              <a:t>Chinese Garden and China Town</a:t>
            </a:r>
          </a:p>
          <a:p>
            <a:r>
              <a:rPr lang="sr-Latn-RS" sz="2800" dirty="0" smtClean="0">
                <a:latin typeface="Century" pitchFamily="18" charset="0"/>
              </a:rPr>
              <a:t>Sydney Observatory</a:t>
            </a:r>
          </a:p>
          <a:p>
            <a:r>
              <a:rPr lang="sr-Latn-RS" sz="2800" dirty="0" smtClean="0">
                <a:latin typeface="Century" pitchFamily="18" charset="0"/>
              </a:rPr>
              <a:t>Sydney Harbour Bridge</a:t>
            </a:r>
          </a:p>
          <a:p>
            <a:r>
              <a:rPr lang="sr-Latn-RS" sz="2800" dirty="0" smtClean="0">
                <a:latin typeface="Century" pitchFamily="18" charset="0"/>
              </a:rPr>
              <a:t>Luna Amusement Park</a:t>
            </a:r>
          </a:p>
          <a:p>
            <a:r>
              <a:rPr lang="sr-Latn-RS" sz="2800" dirty="0" smtClean="0">
                <a:latin typeface="Century" pitchFamily="18" charset="0"/>
              </a:rPr>
              <a:t>Museum of Contemporary Art</a:t>
            </a:r>
          </a:p>
          <a:p>
            <a:r>
              <a:rPr lang="sr-Latn-RS" sz="2800" dirty="0" smtClean="0">
                <a:latin typeface="Century" pitchFamily="18" charset="0"/>
              </a:rPr>
              <a:t>Queen Victoria Building</a:t>
            </a:r>
          </a:p>
          <a:p>
            <a:endParaRPr lang="en-US" dirty="0">
              <a:latin typeface="Century" pitchFamily="18" charset="0"/>
            </a:endParaRPr>
          </a:p>
        </p:txBody>
      </p:sp>
      <p:sp>
        <p:nvSpPr>
          <p:cNvPr id="4" name="TextBox 3"/>
          <p:cNvSpPr txBox="1"/>
          <p:nvPr/>
        </p:nvSpPr>
        <p:spPr>
          <a:xfrm>
            <a:off x="4572000" y="1142984"/>
            <a:ext cx="4572000" cy="4278094"/>
          </a:xfrm>
          <a:prstGeom prst="rect">
            <a:avLst/>
          </a:prstGeom>
          <a:noFill/>
        </p:spPr>
        <p:txBody>
          <a:bodyPr wrap="square" rtlCol="0">
            <a:spAutoFit/>
          </a:bodyPr>
          <a:lstStyle/>
          <a:p>
            <a:pPr>
              <a:buFont typeface="Arial" pitchFamily="34" charset="0"/>
              <a:buChar char="•"/>
            </a:pPr>
            <a:r>
              <a:rPr lang="sr-Latn-RS" sz="2800" dirty="0" smtClean="0">
                <a:latin typeface="Century" pitchFamily="18" charset="0"/>
              </a:rPr>
              <a:t> Sydney Tower</a:t>
            </a:r>
          </a:p>
          <a:p>
            <a:endParaRPr lang="sr-Latn-RS" sz="800" dirty="0" smtClean="0">
              <a:latin typeface="Century" pitchFamily="18" charset="0"/>
            </a:endParaRPr>
          </a:p>
          <a:p>
            <a:pPr>
              <a:buFont typeface="Arial" pitchFamily="34" charset="0"/>
              <a:buChar char="•"/>
            </a:pPr>
            <a:r>
              <a:rPr lang="sr-Latn-RS" sz="2800" dirty="0">
                <a:latin typeface="Century" pitchFamily="18" charset="0"/>
              </a:rPr>
              <a:t> </a:t>
            </a:r>
            <a:r>
              <a:rPr lang="sr-Latn-RS" sz="2800" dirty="0" smtClean="0">
                <a:latin typeface="Century" pitchFamily="18" charset="0"/>
              </a:rPr>
              <a:t>Sydney Opera House</a:t>
            </a:r>
          </a:p>
          <a:p>
            <a:endParaRPr lang="sr-Latn-RS" sz="800" dirty="0" smtClean="0">
              <a:latin typeface="Century" pitchFamily="18" charset="0"/>
            </a:endParaRPr>
          </a:p>
          <a:p>
            <a:pPr>
              <a:buFont typeface="Arial" pitchFamily="34" charset="0"/>
              <a:buChar char="•"/>
            </a:pPr>
            <a:r>
              <a:rPr lang="sr-Latn-RS" sz="2800" dirty="0">
                <a:latin typeface="Century" pitchFamily="18" charset="0"/>
              </a:rPr>
              <a:t> </a:t>
            </a:r>
            <a:r>
              <a:rPr lang="sr-Latn-RS" sz="2800" dirty="0" smtClean="0">
                <a:latin typeface="Century" pitchFamily="18" charset="0"/>
              </a:rPr>
              <a:t>Sydney Harbour</a:t>
            </a:r>
          </a:p>
          <a:p>
            <a:endParaRPr lang="sr-Latn-RS" sz="800" dirty="0" smtClean="0">
              <a:latin typeface="Century" pitchFamily="18" charset="0"/>
            </a:endParaRPr>
          </a:p>
          <a:p>
            <a:pPr>
              <a:buFont typeface="Arial" pitchFamily="34" charset="0"/>
              <a:buChar char="•"/>
            </a:pPr>
            <a:r>
              <a:rPr lang="sr-Latn-RS" sz="2800" dirty="0">
                <a:latin typeface="Century" pitchFamily="18" charset="0"/>
              </a:rPr>
              <a:t> </a:t>
            </a:r>
            <a:r>
              <a:rPr lang="sr-Latn-RS" sz="2800" dirty="0" smtClean="0">
                <a:latin typeface="Century" pitchFamily="18" charset="0"/>
              </a:rPr>
              <a:t>Royal Botanical Gardens</a:t>
            </a:r>
          </a:p>
          <a:p>
            <a:endParaRPr lang="sr-Latn-RS" sz="800" dirty="0" smtClean="0">
              <a:latin typeface="Century" pitchFamily="18" charset="0"/>
            </a:endParaRPr>
          </a:p>
          <a:p>
            <a:pPr>
              <a:buFont typeface="Arial" pitchFamily="34" charset="0"/>
              <a:buChar char="•"/>
            </a:pPr>
            <a:r>
              <a:rPr lang="sr-Latn-RS" sz="2800" dirty="0" smtClean="0">
                <a:latin typeface="Century" pitchFamily="18" charset="0"/>
              </a:rPr>
              <a:t> Art Gallery of New South Wales</a:t>
            </a:r>
          </a:p>
          <a:p>
            <a:endParaRPr lang="sr-Latn-RS" sz="800" dirty="0" smtClean="0">
              <a:latin typeface="Century" pitchFamily="18" charset="0"/>
            </a:endParaRPr>
          </a:p>
          <a:p>
            <a:pPr>
              <a:buFont typeface="Arial" pitchFamily="34" charset="0"/>
              <a:buChar char="•"/>
            </a:pPr>
            <a:r>
              <a:rPr lang="sr-Latn-RS" sz="2800" dirty="0" smtClean="0">
                <a:latin typeface="Century" pitchFamily="18" charset="0"/>
              </a:rPr>
              <a:t> Taronga Zoo</a:t>
            </a:r>
          </a:p>
          <a:p>
            <a:pPr>
              <a:buFont typeface="Arial" pitchFamily="34" charset="0"/>
              <a:buChar char="•"/>
            </a:pPr>
            <a:endParaRPr lang="sr-Latn-RS" sz="800" dirty="0" smtClean="0">
              <a:latin typeface="Century" pitchFamily="18" charset="0"/>
            </a:endParaRPr>
          </a:p>
          <a:p>
            <a:pPr>
              <a:buFont typeface="Arial" pitchFamily="34" charset="0"/>
              <a:buChar char="•"/>
            </a:pPr>
            <a:r>
              <a:rPr lang="sr-Latn-RS" sz="2800" dirty="0" smtClean="0">
                <a:latin typeface="Century" pitchFamily="18" charset="0"/>
              </a:rPr>
              <a:t>Bondi Beach</a:t>
            </a:r>
            <a:endParaRPr lang="en-US" sz="2800" dirty="0">
              <a:latin typeface="Century"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rmAutofit fontScale="90000"/>
          </a:bodyPr>
          <a:lstStyle/>
          <a:p>
            <a:r>
              <a:rPr lang="sr-Latn-RS" sz="2800" dirty="0">
                <a:latin typeface="Century" pitchFamily="18" charset="0"/>
              </a:rPr>
              <a:t>2</a:t>
            </a:r>
            <a:r>
              <a:rPr lang="sr-Latn-RS" sz="2800" dirty="0" smtClean="0">
                <a:latin typeface="Century" pitchFamily="18" charset="0"/>
              </a:rPr>
              <a:t>. </a:t>
            </a:r>
            <a:r>
              <a:rPr lang="sr-Latn-RS" sz="2800" b="1" dirty="0" smtClean="0">
                <a:solidFill>
                  <a:srgbClr val="FF0000"/>
                </a:solidFill>
                <a:latin typeface="Century" pitchFamily="18" charset="0"/>
              </a:rPr>
              <a:t>p</a:t>
            </a:r>
            <a:r>
              <a:rPr lang="en-US" sz="2800" b="1" dirty="0" smtClean="0">
                <a:solidFill>
                  <a:srgbClr val="FF0000"/>
                </a:solidFill>
                <a:latin typeface="Century" pitchFamily="18" charset="0"/>
              </a:rPr>
              <a:t>age</a:t>
            </a:r>
            <a:r>
              <a:rPr lang="sr-Latn-RS" sz="2800" b="1" dirty="0" smtClean="0">
                <a:solidFill>
                  <a:srgbClr val="FF0000"/>
                </a:solidFill>
                <a:latin typeface="Century" pitchFamily="18" charset="0"/>
              </a:rPr>
              <a:t> </a:t>
            </a:r>
            <a:r>
              <a:rPr lang="sr-Latn-RS" sz="2800" b="1" dirty="0" smtClean="0">
                <a:solidFill>
                  <a:srgbClr val="FF0000"/>
                </a:solidFill>
                <a:latin typeface="Century" pitchFamily="18" charset="0"/>
              </a:rPr>
              <a:t>123</a:t>
            </a:r>
            <a:r>
              <a:rPr lang="sr-Latn-RS" sz="2800" dirty="0" smtClean="0">
                <a:solidFill>
                  <a:srgbClr val="FF0000"/>
                </a:solidFill>
                <a:latin typeface="Century" pitchFamily="18" charset="0"/>
              </a:rPr>
              <a:t>, </a:t>
            </a:r>
            <a:r>
              <a:rPr lang="sr-Latn-RS" sz="2800" dirty="0" smtClean="0">
                <a:latin typeface="Century" pitchFamily="18" charset="0"/>
              </a:rPr>
              <a:t>Look at the list of Sydney’s top 15 tourist attractions (SLIDE 16). Where do you think would be the best place to suggest for each of the e</a:t>
            </a:r>
            <a:r>
              <a:rPr lang="en-US" sz="2800" dirty="0" smtClean="0">
                <a:latin typeface="Century" pitchFamily="18" charset="0"/>
              </a:rPr>
              <a:t>n</a:t>
            </a:r>
            <a:r>
              <a:rPr lang="sr-Latn-RS" sz="2800" dirty="0" smtClean="0">
                <a:latin typeface="Century" pitchFamily="18" charset="0"/>
              </a:rPr>
              <a:t>quirer to visit? TASK 2, write your suggestions in column 2.</a:t>
            </a:r>
            <a:endParaRPr lang="en-US" sz="2800" dirty="0">
              <a:latin typeface="Century" pitchFamily="18" charset="0"/>
            </a:endParaRPr>
          </a:p>
        </p:txBody>
      </p:sp>
      <p:graphicFrame>
        <p:nvGraphicFramePr>
          <p:cNvPr id="4" name="Content Placeholder 3"/>
          <p:cNvGraphicFramePr>
            <a:graphicFrameLocks noGrp="1"/>
          </p:cNvGraphicFramePr>
          <p:nvPr>
            <p:ph idx="1"/>
          </p:nvPr>
        </p:nvGraphicFramePr>
        <p:xfrm>
          <a:off x="0" y="1643054"/>
          <a:ext cx="9144000" cy="5460450"/>
        </p:xfrm>
        <a:graphic>
          <a:graphicData uri="http://schemas.openxmlformats.org/drawingml/2006/table">
            <a:tbl>
              <a:tblPr firstRow="1" bandRow="1">
                <a:tableStyleId>{7DF18680-E054-41AD-8BC1-D1AEF772440D}</a:tableStyleId>
              </a:tblPr>
              <a:tblGrid>
                <a:gridCol w="2286000"/>
                <a:gridCol w="2286000"/>
                <a:gridCol w="2286000"/>
                <a:gridCol w="2286000"/>
              </a:tblGrid>
              <a:tr h="454605">
                <a:tc>
                  <a:txBody>
                    <a:bodyPr/>
                    <a:lstStyle/>
                    <a:p>
                      <a:pPr algn="ctr"/>
                      <a:r>
                        <a:rPr lang="sr-Latn-RS" dirty="0" smtClean="0">
                          <a:latin typeface="Century" pitchFamily="18" charset="0"/>
                        </a:rPr>
                        <a:t>WHAT THE ENQUIRER IS LOOKING FOR</a:t>
                      </a:r>
                      <a:endParaRPr lang="en-US" dirty="0">
                        <a:latin typeface="Century" pitchFamily="18" charset="0"/>
                      </a:endParaRPr>
                    </a:p>
                  </a:txBody>
                  <a:tcPr/>
                </a:tc>
                <a:tc>
                  <a:txBody>
                    <a:bodyPr/>
                    <a:lstStyle/>
                    <a:p>
                      <a:pPr algn="ctr"/>
                      <a:r>
                        <a:rPr lang="sr-Latn-RS" dirty="0" smtClean="0">
                          <a:latin typeface="Century" pitchFamily="18" charset="0"/>
                        </a:rPr>
                        <a:t>WHERE</a:t>
                      </a:r>
                      <a:r>
                        <a:rPr lang="sr-Latn-RS" baseline="0" dirty="0" smtClean="0">
                          <a:latin typeface="Century" pitchFamily="18" charset="0"/>
                        </a:rPr>
                        <a:t> TO GO IN SYDNEY</a:t>
                      </a:r>
                      <a:endParaRPr lang="en-US" dirty="0">
                        <a:latin typeface="Century" pitchFamily="18" charset="0"/>
                      </a:endParaRPr>
                    </a:p>
                  </a:txBody>
                  <a:tcPr/>
                </a:tc>
                <a:tc>
                  <a:txBody>
                    <a:bodyPr/>
                    <a:lstStyle/>
                    <a:p>
                      <a:pPr algn="ctr"/>
                      <a:r>
                        <a:rPr lang="sr-Latn-RS" dirty="0" smtClean="0">
                          <a:latin typeface="Century" pitchFamily="18" charset="0"/>
                        </a:rPr>
                        <a:t>TIC REPLY</a:t>
                      </a:r>
                      <a:endParaRPr lang="en-US" dirty="0">
                        <a:latin typeface="Century" pitchFamily="18" charset="0"/>
                      </a:endParaRPr>
                    </a:p>
                  </a:txBody>
                  <a:tcPr/>
                </a:tc>
                <a:tc>
                  <a:txBody>
                    <a:bodyPr/>
                    <a:lstStyle/>
                    <a:p>
                      <a:pPr algn="ctr"/>
                      <a:r>
                        <a:rPr lang="sr-Latn-RS" smtClean="0">
                          <a:latin typeface="Century" pitchFamily="18" charset="0"/>
                        </a:rPr>
                        <a:t>WHERE TO GO IN YOUR COUNTRY/CITY</a:t>
                      </a:r>
                      <a:endParaRPr lang="en-US">
                        <a:latin typeface="Century" pitchFamily="18" charset="0"/>
                      </a:endParaRPr>
                    </a:p>
                  </a:txBody>
                  <a:tcPr/>
                </a:tc>
              </a:tr>
              <a:tr h="454605">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4605">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r>
              <a:tr h="454605">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rmAutofit fontScale="90000"/>
          </a:bodyPr>
          <a:lstStyle/>
          <a:p>
            <a:r>
              <a:rPr lang="sr-Latn-RS" sz="2800" dirty="0" smtClean="0">
                <a:latin typeface="Century" pitchFamily="18" charset="0"/>
              </a:rPr>
              <a:t>3. </a:t>
            </a:r>
            <a:r>
              <a:rPr lang="sr-Latn-RS" sz="2800" dirty="0" smtClean="0">
                <a:solidFill>
                  <a:srgbClr val="FF0000"/>
                </a:solidFill>
                <a:latin typeface="Century" pitchFamily="18" charset="0"/>
              </a:rPr>
              <a:t>p. 123, </a:t>
            </a:r>
            <a:r>
              <a:rPr lang="sr-Latn-RS" sz="2800" dirty="0" smtClean="0">
                <a:latin typeface="Century" pitchFamily="18" charset="0"/>
              </a:rPr>
              <a:t>Listen to the second part of the tape and in each case note down which place the Sydney Tourist Information Centre is recommending. </a:t>
            </a:r>
            <a:r>
              <a:rPr lang="sr-Latn-RS" sz="2800" b="1" dirty="0" smtClean="0">
                <a:latin typeface="Century" pitchFamily="18" charset="0"/>
              </a:rPr>
              <a:t>TASK </a:t>
            </a:r>
            <a:r>
              <a:rPr lang="sr-Latn-RS" sz="2800" b="1" dirty="0">
                <a:latin typeface="Century" pitchFamily="18" charset="0"/>
              </a:rPr>
              <a:t>3</a:t>
            </a:r>
            <a:r>
              <a:rPr lang="sr-Latn-RS" sz="2800" b="1" dirty="0" smtClean="0">
                <a:latin typeface="Century" pitchFamily="18" charset="0"/>
              </a:rPr>
              <a:t>,</a:t>
            </a:r>
            <a:r>
              <a:rPr lang="sr-Latn-RS" sz="2800" dirty="0" smtClean="0">
                <a:latin typeface="Century" pitchFamily="18" charset="0"/>
              </a:rPr>
              <a:t> write the number in column 3 of the table.</a:t>
            </a:r>
            <a:endParaRPr lang="en-US" sz="2800" dirty="0">
              <a:latin typeface="Century" pitchFamily="18" charset="0"/>
            </a:endParaRPr>
          </a:p>
        </p:txBody>
      </p:sp>
      <p:graphicFrame>
        <p:nvGraphicFramePr>
          <p:cNvPr id="4" name="Content Placeholder 3"/>
          <p:cNvGraphicFramePr>
            <a:graphicFrameLocks noGrp="1"/>
          </p:cNvGraphicFramePr>
          <p:nvPr>
            <p:ph idx="1"/>
          </p:nvPr>
        </p:nvGraphicFramePr>
        <p:xfrm>
          <a:off x="0" y="1643050"/>
          <a:ext cx="9144000" cy="5460454"/>
        </p:xfrm>
        <a:graphic>
          <a:graphicData uri="http://schemas.openxmlformats.org/drawingml/2006/table">
            <a:tbl>
              <a:tblPr firstRow="1" bandRow="1">
                <a:tableStyleId>{7DF18680-E054-41AD-8BC1-D1AEF772440D}</a:tableStyleId>
              </a:tblPr>
              <a:tblGrid>
                <a:gridCol w="2286000"/>
                <a:gridCol w="2286000"/>
                <a:gridCol w="2286000"/>
                <a:gridCol w="2286000"/>
              </a:tblGrid>
              <a:tr h="956054">
                <a:tc>
                  <a:txBody>
                    <a:bodyPr/>
                    <a:lstStyle/>
                    <a:p>
                      <a:pPr algn="ctr"/>
                      <a:r>
                        <a:rPr lang="sr-Latn-RS" dirty="0" smtClean="0">
                          <a:latin typeface="Century" pitchFamily="18" charset="0"/>
                        </a:rPr>
                        <a:t>WHAT THE ENQUIRER IS LOOKING FOR</a:t>
                      </a:r>
                      <a:endParaRPr lang="en-US" dirty="0">
                        <a:latin typeface="Century" pitchFamily="18" charset="0"/>
                      </a:endParaRPr>
                    </a:p>
                  </a:txBody>
                  <a:tcPr/>
                </a:tc>
                <a:tc>
                  <a:txBody>
                    <a:bodyPr/>
                    <a:lstStyle/>
                    <a:p>
                      <a:pPr algn="ctr"/>
                      <a:r>
                        <a:rPr lang="sr-Latn-RS" dirty="0" smtClean="0">
                          <a:latin typeface="Century" pitchFamily="18" charset="0"/>
                        </a:rPr>
                        <a:t>WHERE</a:t>
                      </a:r>
                      <a:r>
                        <a:rPr lang="sr-Latn-RS" baseline="0" dirty="0" smtClean="0">
                          <a:latin typeface="Century" pitchFamily="18" charset="0"/>
                        </a:rPr>
                        <a:t> TO GO IN SYDNEY</a:t>
                      </a:r>
                      <a:endParaRPr lang="en-US" dirty="0">
                        <a:latin typeface="Century" pitchFamily="18" charset="0"/>
                      </a:endParaRPr>
                    </a:p>
                  </a:txBody>
                  <a:tcPr/>
                </a:tc>
                <a:tc>
                  <a:txBody>
                    <a:bodyPr/>
                    <a:lstStyle/>
                    <a:p>
                      <a:pPr algn="ctr"/>
                      <a:r>
                        <a:rPr lang="sr-Latn-RS" dirty="0" smtClean="0">
                          <a:latin typeface="Century" pitchFamily="18" charset="0"/>
                        </a:rPr>
                        <a:t>TIC REPLY</a:t>
                      </a:r>
                      <a:endParaRPr lang="en-US" dirty="0">
                        <a:latin typeface="Century" pitchFamily="18" charset="0"/>
                      </a:endParaRPr>
                    </a:p>
                  </a:txBody>
                  <a:tcPr/>
                </a:tc>
                <a:tc>
                  <a:txBody>
                    <a:bodyPr/>
                    <a:lstStyle/>
                    <a:p>
                      <a:pPr algn="ctr"/>
                      <a:r>
                        <a:rPr lang="sr-Latn-RS" smtClean="0">
                          <a:latin typeface="Century" pitchFamily="18" charset="0"/>
                        </a:rPr>
                        <a:t>WHERE TO GO IN YOUR COUNTRY/CITY</a:t>
                      </a:r>
                      <a:endParaRPr lang="en-US">
                        <a:latin typeface="Century" pitchFamily="18" charset="0"/>
                      </a:endParaRPr>
                    </a:p>
                  </a:txBody>
                  <a:tcPr/>
                </a:tc>
              </a:tr>
              <a:tr h="450440">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0440">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728192"/>
          </a:xfrm>
        </p:spPr>
        <p:txBody>
          <a:bodyPr>
            <a:noAutofit/>
          </a:bodyPr>
          <a:lstStyle/>
          <a:p>
            <a:r>
              <a:rPr lang="sr-Latn-RS" sz="3600" dirty="0" smtClean="0">
                <a:latin typeface="Palatino Linotype" pitchFamily="18" charset="0"/>
              </a:rPr>
              <a:t>outstanding (breathtaking, stunning) 360 degree view of the city</a:t>
            </a:r>
            <a:br>
              <a:rPr lang="sr-Latn-RS" sz="3600" dirty="0" smtClean="0">
                <a:latin typeface="Palatino Linotype" pitchFamily="18" charset="0"/>
              </a:rPr>
            </a:br>
            <a:r>
              <a:rPr lang="sr-Latn-RS" sz="3600" dirty="0" smtClean="0">
                <a:latin typeface="Palatino Linotype" pitchFamily="18" charset="0"/>
              </a:rPr>
              <a:t>lookout (</a:t>
            </a:r>
            <a:r>
              <a:rPr lang="sr-Latn-RS" sz="3600" i="1" dirty="0" smtClean="0">
                <a:latin typeface="Palatino Linotype" pitchFamily="18" charset="0"/>
              </a:rPr>
              <a:t>Serb. osmatračnica</a:t>
            </a:r>
            <a:r>
              <a:rPr lang="sr-Latn-RS" sz="3600" dirty="0" smtClean="0">
                <a:latin typeface="Palatino Linotype" pitchFamily="18" charset="0"/>
              </a:rPr>
              <a:t>)</a:t>
            </a:r>
            <a:endParaRPr lang="en-US" sz="3600" dirty="0">
              <a:latin typeface="Palatino Linotype" pitchFamily="18" charset="0"/>
            </a:endParaRPr>
          </a:p>
        </p:txBody>
      </p:sp>
      <p:pic>
        <p:nvPicPr>
          <p:cNvPr id="9218" name="Picture 2" descr="C:\Users\User\Desktop\images.jpg"/>
          <p:cNvPicPr>
            <a:picLocks noGrp="1" noChangeAspect="1" noChangeArrowheads="1"/>
          </p:cNvPicPr>
          <p:nvPr>
            <p:ph idx="1"/>
          </p:nvPr>
        </p:nvPicPr>
        <p:blipFill>
          <a:blip r:embed="rId2" cstate="print"/>
          <a:srcRect/>
          <a:stretch>
            <a:fillRect/>
          </a:stretch>
        </p:blipFill>
        <p:spPr bwMode="auto">
          <a:xfrm>
            <a:off x="4508401" y="1988840"/>
            <a:ext cx="4384079" cy="4104456"/>
          </a:xfrm>
          <a:prstGeom prst="rect">
            <a:avLst/>
          </a:prstGeom>
          <a:noFill/>
        </p:spPr>
      </p:pic>
      <p:pic>
        <p:nvPicPr>
          <p:cNvPr id="9219" name="Picture 3" descr="C:\Users\User\Desktop\sydney-lookouts-views.jpg"/>
          <p:cNvPicPr>
            <a:picLocks noChangeAspect="1" noChangeArrowheads="1"/>
          </p:cNvPicPr>
          <p:nvPr/>
        </p:nvPicPr>
        <p:blipFill>
          <a:blip r:embed="rId3" cstate="print"/>
          <a:srcRect/>
          <a:stretch>
            <a:fillRect/>
          </a:stretch>
        </p:blipFill>
        <p:spPr bwMode="auto">
          <a:xfrm>
            <a:off x="179513" y="2060848"/>
            <a:ext cx="4248472" cy="4000500"/>
          </a:xfrm>
          <a:prstGeom prst="rect">
            <a:avLst/>
          </a:prstGeom>
          <a:noFill/>
        </p:spPr>
      </p:pic>
      <p:pic>
        <p:nvPicPr>
          <p:cNvPr id="9220" name="Picture 4" descr="C:\Users\User\Desktop\index.jpg"/>
          <p:cNvPicPr>
            <a:picLocks noChangeAspect="1" noChangeArrowheads="1"/>
          </p:cNvPicPr>
          <p:nvPr/>
        </p:nvPicPr>
        <p:blipFill>
          <a:blip r:embed="rId4" cstate="print"/>
          <a:srcRect/>
          <a:stretch>
            <a:fillRect/>
          </a:stretch>
        </p:blipFill>
        <p:spPr bwMode="auto">
          <a:xfrm>
            <a:off x="3700463" y="2119313"/>
            <a:ext cx="1743075" cy="26193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fade">
                                      <p:cBhvr>
                                        <p:cTn id="7" dur="2000"/>
                                        <p:tgtEl>
                                          <p:spTgt spid="92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20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20"/>
                                        </p:tgtEl>
                                        <p:attrNameLst>
                                          <p:attrName>style.visibility</p:attrName>
                                        </p:attrNameLst>
                                      </p:cBhvr>
                                      <p:to>
                                        <p:strVal val="visible"/>
                                      </p:to>
                                    </p:set>
                                    <p:animEffect transition="in" filter="fade">
                                      <p:cBhvr>
                                        <p:cTn id="17"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sr-Latn-RS" dirty="0" smtClean="0">
                <a:latin typeface="Palatino Linotype" pitchFamily="18" charset="0"/>
              </a:rPr>
              <a:t>MCA Museum of Contemporary Art</a:t>
            </a:r>
            <a:endParaRPr lang="en-US" dirty="0">
              <a:latin typeface="Palatino Linotype" pitchFamily="18" charset="0"/>
            </a:endParaRPr>
          </a:p>
        </p:txBody>
      </p:sp>
      <p:pic>
        <p:nvPicPr>
          <p:cNvPr id="10242" name="Picture 2" descr="C:\Users\User\Desktop\images.jpg"/>
          <p:cNvPicPr>
            <a:picLocks noGrp="1" noChangeAspect="1" noChangeArrowheads="1"/>
          </p:cNvPicPr>
          <p:nvPr>
            <p:ph idx="1"/>
          </p:nvPr>
        </p:nvPicPr>
        <p:blipFill>
          <a:blip r:embed="rId2" cstate="print"/>
          <a:srcRect/>
          <a:stretch>
            <a:fillRect/>
          </a:stretch>
        </p:blipFill>
        <p:spPr bwMode="auto">
          <a:xfrm>
            <a:off x="395536" y="1844824"/>
            <a:ext cx="4608512" cy="4392488"/>
          </a:xfrm>
          <a:prstGeom prst="rect">
            <a:avLst/>
          </a:prstGeom>
          <a:noFill/>
        </p:spPr>
      </p:pic>
      <p:pic>
        <p:nvPicPr>
          <p:cNvPr id="10243" name="Picture 3" descr="C:\Users\User\Desktop\images.jpg"/>
          <p:cNvPicPr>
            <a:picLocks noChangeAspect="1" noChangeArrowheads="1"/>
          </p:cNvPicPr>
          <p:nvPr/>
        </p:nvPicPr>
        <p:blipFill>
          <a:blip r:embed="rId3" cstate="print"/>
          <a:srcRect/>
          <a:stretch>
            <a:fillRect/>
          </a:stretch>
        </p:blipFill>
        <p:spPr bwMode="auto">
          <a:xfrm>
            <a:off x="5292080" y="1772816"/>
            <a:ext cx="3456384" cy="432048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64488" cy="1570186"/>
          </a:xfrm>
        </p:spPr>
        <p:txBody>
          <a:bodyPr>
            <a:normAutofit fontScale="90000"/>
          </a:bodyPr>
          <a:lstStyle/>
          <a:p>
            <a:r>
              <a:rPr lang="sr-Latn-RS" dirty="0" smtClean="0">
                <a:latin typeface="Palatino Linotype" pitchFamily="18" charset="0"/>
              </a:rPr>
              <a:t>National Maritime Museum</a:t>
            </a:r>
            <a:br>
              <a:rPr lang="sr-Latn-RS" dirty="0" smtClean="0">
                <a:latin typeface="Palatino Linotype" pitchFamily="18" charset="0"/>
              </a:rPr>
            </a:br>
            <a:r>
              <a:rPr lang="sr-Latn-RS" dirty="0" smtClean="0">
                <a:latin typeface="Palatino Linotype" pitchFamily="18" charset="0"/>
              </a:rPr>
              <a:t>(related to the sea); indoor and outdor exhibitions are </a:t>
            </a:r>
            <a:r>
              <a:rPr lang="sr-Latn-RS" b="1" dirty="0" smtClean="0">
                <a:solidFill>
                  <a:srgbClr val="FF0000"/>
                </a:solidFill>
                <a:latin typeface="Palatino Linotype" pitchFamily="18" charset="0"/>
              </a:rPr>
              <a:t>well worth visiting</a:t>
            </a:r>
            <a:endParaRPr lang="en-US" b="1" dirty="0">
              <a:solidFill>
                <a:srgbClr val="FF0000"/>
              </a:solidFill>
              <a:latin typeface="Palatino Linotype" pitchFamily="18" charset="0"/>
            </a:endParaRPr>
          </a:p>
        </p:txBody>
      </p:sp>
      <p:pic>
        <p:nvPicPr>
          <p:cNvPr id="11266" name="Picture 2" descr="C:\Users\User\Desktop\images.jpg"/>
          <p:cNvPicPr>
            <a:picLocks noGrp="1" noChangeAspect="1" noChangeArrowheads="1"/>
          </p:cNvPicPr>
          <p:nvPr>
            <p:ph idx="1"/>
          </p:nvPr>
        </p:nvPicPr>
        <p:blipFill>
          <a:blip r:embed="rId2" cstate="print"/>
          <a:srcRect/>
          <a:stretch>
            <a:fillRect/>
          </a:stretch>
        </p:blipFill>
        <p:spPr bwMode="auto">
          <a:xfrm>
            <a:off x="1979712" y="1988840"/>
            <a:ext cx="4478039" cy="3312368"/>
          </a:xfrm>
          <a:prstGeom prst="rect">
            <a:avLst/>
          </a:prstGeom>
          <a:noFill/>
        </p:spPr>
      </p:pic>
      <p:sp>
        <p:nvSpPr>
          <p:cNvPr id="5" name="TextBox 4"/>
          <p:cNvSpPr txBox="1"/>
          <p:nvPr/>
        </p:nvSpPr>
        <p:spPr>
          <a:xfrm>
            <a:off x="467544" y="5517232"/>
            <a:ext cx="7416824" cy="1077218"/>
          </a:xfrm>
          <a:prstGeom prst="rect">
            <a:avLst/>
          </a:prstGeom>
          <a:noFill/>
        </p:spPr>
        <p:txBody>
          <a:bodyPr wrap="square" rtlCol="0">
            <a:spAutoFit/>
          </a:bodyPr>
          <a:lstStyle/>
          <a:p>
            <a:pPr algn="ctr"/>
            <a:r>
              <a:rPr lang="sr-Latn-RS" sz="3200" dirty="0" smtClean="0">
                <a:latin typeface="Palatino Linotype" pitchFamily="18" charset="0"/>
              </a:rPr>
              <a:t>visit: </a:t>
            </a:r>
            <a:r>
              <a:rPr lang="en-US" sz="3200" dirty="0" smtClean="0">
                <a:latin typeface="Palatino Linotype" pitchFamily="18" charset="0"/>
                <a:hlinkClick r:id="rId3"/>
              </a:rPr>
              <a:t>https://www.sea.museum/</a:t>
            </a:r>
            <a:endParaRPr lang="sr-Latn-RS" sz="3200" dirty="0" smtClean="0">
              <a:latin typeface="Palatino Linotype" pitchFamily="18" charset="0"/>
            </a:endParaRPr>
          </a:p>
          <a:p>
            <a:pPr algn="ctr"/>
            <a:endParaRPr lang="en-US" sz="3200" dirty="0">
              <a:latin typeface="Palatino Linotype"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88640"/>
            <a:ext cx="8208912" cy="1944216"/>
          </a:xfrm>
        </p:spPr>
        <p:txBody>
          <a:bodyPr>
            <a:normAutofit/>
          </a:bodyPr>
          <a:lstStyle/>
          <a:p>
            <a:r>
              <a:rPr lang="sr-Latn-RS" sz="3600" dirty="0" smtClean="0">
                <a:latin typeface="Palatino Linotype" pitchFamily="18" charset="0"/>
              </a:rPr>
              <a:t>Powerhouse </a:t>
            </a:r>
            <a:r>
              <a:rPr lang="sr-Latn-RS" sz="3600" dirty="0" smtClean="0">
                <a:latin typeface="Palatino Linotype" pitchFamily="18" charset="0"/>
              </a:rPr>
              <a:t>Museum (</a:t>
            </a:r>
            <a:r>
              <a:rPr lang="sr-Latn-RS" sz="3600" i="1" dirty="0" smtClean="0">
                <a:latin typeface="Palatino Linotype" pitchFamily="18" charset="0"/>
              </a:rPr>
              <a:t>power=electricity</a:t>
            </a:r>
            <a:r>
              <a:rPr lang="sr-Latn-RS" sz="3600" dirty="0" smtClean="0">
                <a:latin typeface="Palatino Linotype" pitchFamily="18" charset="0"/>
              </a:rPr>
              <a:t>)</a:t>
            </a:r>
            <a:r>
              <a:rPr lang="sr-Latn-RS" sz="3600" dirty="0" smtClean="0">
                <a:latin typeface="Palatino Linotype" pitchFamily="18" charset="0"/>
              </a:rPr>
              <a:t/>
            </a:r>
            <a:br>
              <a:rPr lang="sr-Latn-RS" sz="3600" dirty="0" smtClean="0">
                <a:latin typeface="Palatino Linotype" pitchFamily="18" charset="0"/>
              </a:rPr>
            </a:br>
            <a:r>
              <a:rPr lang="sr-Latn-RS" sz="3600" dirty="0" smtClean="0">
                <a:latin typeface="Palatino Linotype" pitchFamily="18" charset="0"/>
              </a:rPr>
              <a:t>with </a:t>
            </a:r>
            <a:r>
              <a:rPr lang="sr-Latn-RS" sz="3600" b="1" dirty="0" smtClean="0">
                <a:solidFill>
                  <a:srgbClr val="FF0000"/>
                </a:solidFill>
                <a:latin typeface="Palatino Linotype" pitchFamily="18" charset="0"/>
              </a:rPr>
              <a:t>hands-on</a:t>
            </a:r>
            <a:r>
              <a:rPr lang="sr-Latn-RS" sz="3600" dirty="0" smtClean="0">
                <a:latin typeface="Palatino Linotype" pitchFamily="18" charset="0"/>
              </a:rPr>
              <a:t> </a:t>
            </a:r>
            <a:r>
              <a:rPr lang="sr-Latn-RS" sz="3600" dirty="0" smtClean="0">
                <a:latin typeface="Palatino Linotype" pitchFamily="18" charset="0"/>
              </a:rPr>
              <a:t>(</a:t>
            </a:r>
            <a:r>
              <a:rPr lang="sr-Latn-RS" sz="3600" dirty="0" smtClean="0">
                <a:latin typeface="Palatino Linotype" pitchFamily="18" charset="0"/>
              </a:rPr>
              <a:t>=</a:t>
            </a:r>
            <a:r>
              <a:rPr lang="sr-Latn-RS" sz="3600" dirty="0" smtClean="0">
                <a:latin typeface="Palatino Linotype" pitchFamily="18" charset="0"/>
              </a:rPr>
              <a:t>interactive</a:t>
            </a:r>
            <a:r>
              <a:rPr lang="sr-Latn-RS" sz="3600" dirty="0" smtClean="0">
                <a:latin typeface="Palatino Linotype" pitchFamily="18" charset="0"/>
              </a:rPr>
              <a:t>) activities for children</a:t>
            </a:r>
            <a:endParaRPr lang="en-US" sz="3600" dirty="0">
              <a:latin typeface="Palatino Linotype" pitchFamily="18" charset="0"/>
            </a:endParaRPr>
          </a:p>
        </p:txBody>
      </p:sp>
      <p:pic>
        <p:nvPicPr>
          <p:cNvPr id="12290" name="Picture 2" descr="C:\Users\User\Desktop\powerhouse_ultimo_transport_hall_by_katherine_lu.jpg"/>
          <p:cNvPicPr>
            <a:picLocks noGrp="1" noChangeAspect="1" noChangeArrowheads="1"/>
          </p:cNvPicPr>
          <p:nvPr>
            <p:ph idx="1"/>
          </p:nvPr>
        </p:nvPicPr>
        <p:blipFill>
          <a:blip r:embed="rId2" cstate="print"/>
          <a:srcRect/>
          <a:stretch>
            <a:fillRect/>
          </a:stretch>
        </p:blipFill>
        <p:spPr bwMode="auto">
          <a:xfrm>
            <a:off x="179512" y="2060848"/>
            <a:ext cx="5762499" cy="4525963"/>
          </a:xfrm>
          <a:prstGeom prst="rect">
            <a:avLst/>
          </a:prstGeom>
          <a:noFill/>
        </p:spPr>
      </p:pic>
      <p:pic>
        <p:nvPicPr>
          <p:cNvPr id="12291" name="Picture 3" descr="C:\Users\User\Desktop\index.jpg"/>
          <p:cNvPicPr>
            <a:picLocks noChangeAspect="1" noChangeArrowheads="1"/>
          </p:cNvPicPr>
          <p:nvPr/>
        </p:nvPicPr>
        <p:blipFill>
          <a:blip r:embed="rId3" cstate="print"/>
          <a:srcRect/>
          <a:stretch>
            <a:fillRect/>
          </a:stretch>
        </p:blipFill>
        <p:spPr bwMode="auto">
          <a:xfrm>
            <a:off x="6012160" y="2132856"/>
            <a:ext cx="2880320" cy="439248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rmAutofit fontScale="90000"/>
          </a:bodyPr>
          <a:lstStyle/>
          <a:p>
            <a:r>
              <a:rPr lang="sr-Latn-RS" sz="3600" dirty="0" smtClean="0">
                <a:latin typeface="Palatino Linotype" pitchFamily="18" charset="0"/>
              </a:rPr>
              <a:t>Aquarium</a:t>
            </a:r>
            <a:br>
              <a:rPr lang="sr-Latn-RS" sz="3600" dirty="0" smtClean="0">
                <a:latin typeface="Palatino Linotype" pitchFamily="18" charset="0"/>
              </a:rPr>
            </a:br>
            <a:r>
              <a:rPr lang="sr-Latn-RS" sz="3600" dirty="0" smtClean="0">
                <a:latin typeface="Palatino Linotype" pitchFamily="18" charset="0"/>
              </a:rPr>
              <a:t>visit: </a:t>
            </a:r>
            <a:r>
              <a:rPr lang="en-US" sz="3600" dirty="0" smtClean="0">
                <a:latin typeface="Palatino Linotype" pitchFamily="18" charset="0"/>
                <a:hlinkClick r:id="rId2"/>
              </a:rPr>
              <a:t>https://www.sydneyaquarium.com.au</a:t>
            </a:r>
            <a:r>
              <a:rPr lang="sr-Latn-RS" sz="3600" dirty="0" smtClean="0">
                <a:latin typeface="Palatino Linotype" pitchFamily="18" charset="0"/>
              </a:rPr>
              <a:t/>
            </a:r>
            <a:br>
              <a:rPr lang="sr-Latn-RS" sz="3600" dirty="0" smtClean="0">
                <a:latin typeface="Palatino Linotype" pitchFamily="18" charset="0"/>
              </a:rPr>
            </a:br>
            <a:endParaRPr lang="en-US" sz="3600" dirty="0">
              <a:latin typeface="Palatino Linotype" pitchFamily="18" charset="0"/>
            </a:endParaRPr>
          </a:p>
        </p:txBody>
      </p:sp>
      <p:pic>
        <p:nvPicPr>
          <p:cNvPr id="13314" name="Picture 2" descr="C:\Users\User\Desktop\index.jpg"/>
          <p:cNvPicPr>
            <a:picLocks noGrp="1" noChangeAspect="1" noChangeArrowheads="1"/>
          </p:cNvPicPr>
          <p:nvPr>
            <p:ph idx="1"/>
          </p:nvPr>
        </p:nvPicPr>
        <p:blipFill>
          <a:blip r:embed="rId3" cstate="print"/>
          <a:srcRect/>
          <a:stretch>
            <a:fillRect/>
          </a:stretch>
        </p:blipFill>
        <p:spPr bwMode="auto">
          <a:xfrm>
            <a:off x="539553" y="1916832"/>
            <a:ext cx="4392488" cy="4176464"/>
          </a:xfrm>
          <a:prstGeom prst="rect">
            <a:avLst/>
          </a:prstGeom>
          <a:noFill/>
        </p:spPr>
      </p:pic>
      <p:pic>
        <p:nvPicPr>
          <p:cNvPr id="13315" name="Picture 3" descr="C:\Users\User\Desktop\images.jpg"/>
          <p:cNvPicPr>
            <a:picLocks noChangeAspect="1" noChangeArrowheads="1"/>
          </p:cNvPicPr>
          <p:nvPr/>
        </p:nvPicPr>
        <p:blipFill>
          <a:blip r:embed="rId4" cstate="print"/>
          <a:srcRect/>
          <a:stretch>
            <a:fillRect/>
          </a:stretch>
        </p:blipFill>
        <p:spPr bwMode="auto">
          <a:xfrm>
            <a:off x="5148064" y="1988840"/>
            <a:ext cx="3744416" cy="4104456"/>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600" dirty="0" smtClean="0">
                <a:latin typeface="Palatino Linotype" pitchFamily="18" charset="0"/>
              </a:rPr>
              <a:t>I recommend one of the </a:t>
            </a:r>
            <a:r>
              <a:rPr lang="sr-Latn-RS" sz="3600" b="1" dirty="0" smtClean="0">
                <a:solidFill>
                  <a:srgbClr val="FF0000"/>
                </a:solidFill>
                <a:latin typeface="Palatino Linotype" pitchFamily="18" charset="0"/>
              </a:rPr>
              <a:t>old square rigs </a:t>
            </a:r>
            <a:r>
              <a:rPr lang="sr-Latn-RS" sz="3600" i="1" dirty="0" smtClean="0">
                <a:latin typeface="Palatino Linotype" pitchFamily="18" charset="0"/>
              </a:rPr>
              <a:t>(</a:t>
            </a:r>
            <a:r>
              <a:rPr lang="en-US" sz="3600" i="1" dirty="0" smtClean="0">
                <a:latin typeface="Palatino Linotype" pitchFamily="18" charset="0"/>
              </a:rPr>
              <a:t>Serb.</a:t>
            </a:r>
            <a:r>
              <a:rPr lang="sr-Latn-RS" sz="3600" i="1" dirty="0" smtClean="0">
                <a:latin typeface="Palatino Linotype" pitchFamily="18" charset="0"/>
              </a:rPr>
              <a:t>sa </a:t>
            </a:r>
            <a:r>
              <a:rPr lang="sr-Latn-RS" sz="3600" i="1" dirty="0" smtClean="0">
                <a:latin typeface="Palatino Linotype" pitchFamily="18" charset="0"/>
              </a:rPr>
              <a:t>ukrštenim jedrima)</a:t>
            </a:r>
            <a:endParaRPr lang="en-US" sz="3600" i="1" dirty="0">
              <a:latin typeface="Palatino Linotype" pitchFamily="18" charset="0"/>
            </a:endParaRPr>
          </a:p>
        </p:txBody>
      </p:sp>
      <p:pic>
        <p:nvPicPr>
          <p:cNvPr id="14338" name="Picture 2" descr="C:\Users\User\Desktop\6a.jpg"/>
          <p:cNvPicPr>
            <a:picLocks noGrp="1" noChangeAspect="1" noChangeArrowheads="1"/>
          </p:cNvPicPr>
          <p:nvPr>
            <p:ph idx="1"/>
          </p:nvPr>
        </p:nvPicPr>
        <p:blipFill>
          <a:blip r:embed="rId2" cstate="print"/>
          <a:srcRect/>
          <a:stretch>
            <a:fillRect/>
          </a:stretch>
        </p:blipFill>
        <p:spPr bwMode="auto">
          <a:xfrm>
            <a:off x="1177527" y="1600200"/>
            <a:ext cx="6788945" cy="452596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3600" dirty="0" smtClean="0">
                <a:latin typeface="Palatino Linotype" pitchFamily="18" charset="0"/>
              </a:rPr>
              <a:t>Chinatown (</a:t>
            </a:r>
            <a:r>
              <a:rPr lang="sr-Latn-RS" sz="3600" i="1" dirty="0" smtClean="0">
                <a:latin typeface="Palatino Linotype" pitchFamily="18" charset="0"/>
              </a:rPr>
              <a:t>Serb. </a:t>
            </a:r>
            <a:r>
              <a:rPr lang="en-US" sz="3600" i="1" dirty="0" smtClean="0">
                <a:latin typeface="Palatino Linotype" pitchFamily="18" charset="0"/>
              </a:rPr>
              <a:t>K</a:t>
            </a:r>
            <a:r>
              <a:rPr lang="sr-Latn-RS" sz="3600" i="1" dirty="0" smtClean="0">
                <a:latin typeface="Palatino Linotype" pitchFamily="18" charset="0"/>
              </a:rPr>
              <a:t>ineska četvrt</a:t>
            </a:r>
            <a:r>
              <a:rPr lang="sr-Latn-RS" sz="3600" dirty="0" smtClean="0">
                <a:latin typeface="Palatino Linotype" pitchFamily="18" charset="0"/>
              </a:rPr>
              <a:t>)</a:t>
            </a:r>
            <a:br>
              <a:rPr lang="sr-Latn-RS" sz="3600" dirty="0" smtClean="0">
                <a:latin typeface="Palatino Linotype" pitchFamily="18" charset="0"/>
              </a:rPr>
            </a:br>
            <a:r>
              <a:rPr lang="sr-Latn-RS" sz="3600" dirty="0" smtClean="0">
                <a:latin typeface="Palatino Linotype" pitchFamily="18" charset="0"/>
              </a:rPr>
              <a:t>Thai cuisine</a:t>
            </a:r>
            <a:endParaRPr lang="en-US" sz="3600" dirty="0">
              <a:latin typeface="Palatino Linotype" pitchFamily="18" charset="0"/>
            </a:endParaRPr>
          </a:p>
        </p:txBody>
      </p:sp>
      <p:pic>
        <p:nvPicPr>
          <p:cNvPr id="15362" name="Picture 2" descr="C:\Users\User\Desktop\The_Sydney_Chinatown_in_Dixon_Street.jpg"/>
          <p:cNvPicPr>
            <a:picLocks noGrp="1" noChangeAspect="1" noChangeArrowheads="1"/>
          </p:cNvPicPr>
          <p:nvPr>
            <p:ph idx="1"/>
          </p:nvPr>
        </p:nvPicPr>
        <p:blipFill>
          <a:blip r:embed="rId2" cstate="print"/>
          <a:srcRect/>
          <a:stretch>
            <a:fillRect/>
          </a:stretch>
        </p:blipFill>
        <p:spPr bwMode="auto">
          <a:xfrm>
            <a:off x="251521" y="1700808"/>
            <a:ext cx="4176464" cy="4525963"/>
          </a:xfrm>
          <a:prstGeom prst="rect">
            <a:avLst/>
          </a:prstGeom>
          <a:noFill/>
        </p:spPr>
      </p:pic>
      <p:pic>
        <p:nvPicPr>
          <p:cNvPr id="15363" name="Picture 3" descr="C:\Users\User\Desktop\chat-thai.jpg"/>
          <p:cNvPicPr>
            <a:picLocks noChangeAspect="1" noChangeArrowheads="1"/>
          </p:cNvPicPr>
          <p:nvPr/>
        </p:nvPicPr>
        <p:blipFill>
          <a:blip r:embed="rId3" cstate="print"/>
          <a:srcRect/>
          <a:stretch>
            <a:fillRect/>
          </a:stretch>
        </p:blipFill>
        <p:spPr bwMode="auto">
          <a:xfrm>
            <a:off x="4788024" y="2060848"/>
            <a:ext cx="3816424" cy="410445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0186"/>
          </a:xfrm>
        </p:spPr>
        <p:txBody>
          <a:bodyPr>
            <a:noAutofit/>
          </a:bodyPr>
          <a:lstStyle/>
          <a:p>
            <a:r>
              <a:rPr lang="en-US" sz="3600" dirty="0" smtClean="0">
                <a:latin typeface="Palatino Linotype" pitchFamily="18" charset="0"/>
              </a:rPr>
              <a:t>R</a:t>
            </a:r>
            <a:r>
              <a:rPr lang="sr-Latn-RS" sz="3600" dirty="0" smtClean="0">
                <a:latin typeface="Palatino Linotype" pitchFamily="18" charset="0"/>
              </a:rPr>
              <a:t>estored (refurbished, redecorated) and </a:t>
            </a:r>
            <a:r>
              <a:rPr lang="sr-Latn-RS" sz="3600" dirty="0" smtClean="0">
                <a:latin typeface="Palatino Linotype" pitchFamily="18" charset="0"/>
              </a:rPr>
              <a:t>modernized (</a:t>
            </a:r>
            <a:r>
              <a:rPr lang="sr-Latn-RS" sz="3600" i="1" dirty="0" smtClean="0">
                <a:latin typeface="Palatino Linotype" pitchFamily="18" charset="0"/>
              </a:rPr>
              <a:t>Serb.renoviran</a:t>
            </a:r>
            <a:r>
              <a:rPr lang="sr-Latn-RS" sz="3600" dirty="0" smtClean="0">
                <a:latin typeface="Palatino Linotype" pitchFamily="18" charset="0"/>
              </a:rPr>
              <a:t>) </a:t>
            </a:r>
            <a:r>
              <a:rPr lang="sr-Latn-RS" sz="3600" dirty="0" smtClean="0">
                <a:latin typeface="Palatino Linotype" pitchFamily="18" charset="0"/>
              </a:rPr>
              <a:t>luna park</a:t>
            </a:r>
            <a:endParaRPr lang="en-US" sz="3600" dirty="0">
              <a:latin typeface="Palatino Linotype" pitchFamily="18" charset="0"/>
            </a:endParaRPr>
          </a:p>
        </p:txBody>
      </p:sp>
      <p:pic>
        <p:nvPicPr>
          <p:cNvPr id="1026" name="Picture 2" descr="C:\Users\User\Desktop\Steel-Beam-Installation-House-Refurbishmet_London.jpg"/>
          <p:cNvPicPr>
            <a:picLocks noGrp="1" noChangeAspect="1" noChangeArrowheads="1"/>
          </p:cNvPicPr>
          <p:nvPr>
            <p:ph idx="1"/>
          </p:nvPr>
        </p:nvPicPr>
        <p:blipFill>
          <a:blip r:embed="rId2" cstate="print"/>
          <a:srcRect/>
          <a:stretch>
            <a:fillRect/>
          </a:stretch>
        </p:blipFill>
        <p:spPr bwMode="auto">
          <a:xfrm>
            <a:off x="1447800" y="1781969"/>
            <a:ext cx="6248400" cy="4162425"/>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Palatino Linotype" pitchFamily="18" charset="0"/>
              </a:rPr>
              <a:t>Chinese Garden</a:t>
            </a:r>
            <a:endParaRPr lang="en-US" sz="3600" dirty="0">
              <a:latin typeface="Palatino Linotype" pitchFamily="18" charset="0"/>
            </a:endParaRPr>
          </a:p>
        </p:txBody>
      </p:sp>
      <p:pic>
        <p:nvPicPr>
          <p:cNvPr id="16386" name="Picture 2" descr="C:\Users\User\Desktop\maxresdefault.jpg"/>
          <p:cNvPicPr>
            <a:picLocks noGrp="1" noChangeAspect="1" noChangeArrowheads="1"/>
          </p:cNvPicPr>
          <p:nvPr>
            <p:ph idx="1"/>
          </p:nvPr>
        </p:nvPicPr>
        <p:blipFill>
          <a:blip r:embed="rId2" cstate="print"/>
          <a:srcRect/>
          <a:stretch>
            <a:fillRect/>
          </a:stretch>
        </p:blipFill>
        <p:spPr bwMode="auto">
          <a:xfrm>
            <a:off x="548922" y="1600200"/>
            <a:ext cx="8046156" cy="4525963"/>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43050"/>
          </a:xfrm>
        </p:spPr>
        <p:txBody>
          <a:bodyPr>
            <a:normAutofit fontScale="90000"/>
          </a:bodyPr>
          <a:lstStyle/>
          <a:p>
            <a:r>
              <a:rPr lang="sr-Latn-RS" sz="2800" dirty="0">
                <a:latin typeface="Century" pitchFamily="18" charset="0"/>
              </a:rPr>
              <a:t>4</a:t>
            </a:r>
            <a:r>
              <a:rPr lang="sr-Latn-RS" sz="2800" dirty="0" smtClean="0">
                <a:latin typeface="Century" pitchFamily="18" charset="0"/>
              </a:rPr>
              <a:t>. </a:t>
            </a:r>
            <a:r>
              <a:rPr lang="sr-Latn-RS" sz="2800" dirty="0" smtClean="0">
                <a:solidFill>
                  <a:srgbClr val="FF0000"/>
                </a:solidFill>
                <a:latin typeface="Century" pitchFamily="18" charset="0"/>
              </a:rPr>
              <a:t>p. 123,</a:t>
            </a:r>
            <a:r>
              <a:rPr lang="sr-Latn-RS" sz="2800" dirty="0" smtClean="0">
                <a:latin typeface="Century" pitchFamily="18" charset="0"/>
              </a:rPr>
              <a:t>. How would you answer the same enquiries for your own town or city? TASK 4, </a:t>
            </a:r>
            <a:r>
              <a:rPr lang="sr-Latn-RS" sz="2800" dirty="0">
                <a:latin typeface="Century" pitchFamily="18" charset="0"/>
              </a:rPr>
              <a:t>W</a:t>
            </a:r>
            <a:r>
              <a:rPr lang="sr-Latn-RS" sz="2800" dirty="0" smtClean="0">
                <a:latin typeface="Century" pitchFamily="18" charset="0"/>
              </a:rPr>
              <a:t>rite the names and places for your town/city/country in column 4 of the table.</a:t>
            </a:r>
            <a:endParaRPr lang="en-US" sz="2800" dirty="0">
              <a:latin typeface="Century" pitchFamily="18" charset="0"/>
            </a:endParaRPr>
          </a:p>
        </p:txBody>
      </p:sp>
      <p:graphicFrame>
        <p:nvGraphicFramePr>
          <p:cNvPr id="4" name="Content Placeholder 3"/>
          <p:cNvGraphicFramePr>
            <a:graphicFrameLocks noGrp="1"/>
          </p:cNvGraphicFramePr>
          <p:nvPr>
            <p:ph idx="1"/>
          </p:nvPr>
        </p:nvGraphicFramePr>
        <p:xfrm>
          <a:off x="0" y="1643050"/>
          <a:ext cx="9144000" cy="5460454"/>
        </p:xfrm>
        <a:graphic>
          <a:graphicData uri="http://schemas.openxmlformats.org/drawingml/2006/table">
            <a:tbl>
              <a:tblPr firstRow="1" bandRow="1">
                <a:tableStyleId>{7DF18680-E054-41AD-8BC1-D1AEF772440D}</a:tableStyleId>
              </a:tblPr>
              <a:tblGrid>
                <a:gridCol w="2286000"/>
                <a:gridCol w="2286000"/>
                <a:gridCol w="2286000"/>
                <a:gridCol w="2286000"/>
              </a:tblGrid>
              <a:tr h="956054">
                <a:tc>
                  <a:txBody>
                    <a:bodyPr/>
                    <a:lstStyle/>
                    <a:p>
                      <a:pPr algn="ctr"/>
                      <a:r>
                        <a:rPr lang="sr-Latn-RS" dirty="0" smtClean="0">
                          <a:latin typeface="Century" pitchFamily="18" charset="0"/>
                        </a:rPr>
                        <a:t>WHAT THE ENQUIRER IS LOOKING FOR</a:t>
                      </a:r>
                      <a:endParaRPr lang="en-US" dirty="0">
                        <a:latin typeface="Century" pitchFamily="18" charset="0"/>
                      </a:endParaRPr>
                    </a:p>
                  </a:txBody>
                  <a:tcPr/>
                </a:tc>
                <a:tc>
                  <a:txBody>
                    <a:bodyPr/>
                    <a:lstStyle/>
                    <a:p>
                      <a:pPr algn="ctr"/>
                      <a:r>
                        <a:rPr lang="sr-Latn-RS" dirty="0" smtClean="0">
                          <a:latin typeface="Century" pitchFamily="18" charset="0"/>
                        </a:rPr>
                        <a:t>WHERE</a:t>
                      </a:r>
                      <a:r>
                        <a:rPr lang="sr-Latn-RS" baseline="0" dirty="0" smtClean="0">
                          <a:latin typeface="Century" pitchFamily="18" charset="0"/>
                        </a:rPr>
                        <a:t> TO GO IN SYDNEY</a:t>
                      </a:r>
                      <a:endParaRPr lang="en-US" dirty="0">
                        <a:latin typeface="Century" pitchFamily="18" charset="0"/>
                      </a:endParaRPr>
                    </a:p>
                  </a:txBody>
                  <a:tcPr/>
                </a:tc>
                <a:tc>
                  <a:txBody>
                    <a:bodyPr/>
                    <a:lstStyle/>
                    <a:p>
                      <a:pPr algn="ctr"/>
                      <a:r>
                        <a:rPr lang="sr-Latn-RS" dirty="0" smtClean="0">
                          <a:latin typeface="Century" pitchFamily="18" charset="0"/>
                        </a:rPr>
                        <a:t>TIC REPLY</a:t>
                      </a:r>
                      <a:endParaRPr lang="en-US" dirty="0">
                        <a:latin typeface="Century" pitchFamily="18" charset="0"/>
                      </a:endParaRPr>
                    </a:p>
                  </a:txBody>
                  <a:tcPr/>
                </a:tc>
                <a:tc>
                  <a:txBody>
                    <a:bodyPr/>
                    <a:lstStyle/>
                    <a:p>
                      <a:pPr algn="ctr"/>
                      <a:r>
                        <a:rPr lang="sr-Latn-RS" smtClean="0">
                          <a:latin typeface="Century" pitchFamily="18" charset="0"/>
                        </a:rPr>
                        <a:t>WHERE TO GO IN YOUR COUNTRY/CITY</a:t>
                      </a:r>
                      <a:endParaRPr lang="en-US">
                        <a:latin typeface="Century" pitchFamily="18" charset="0"/>
                      </a:endParaRPr>
                    </a:p>
                  </a:txBody>
                  <a:tcPr/>
                </a:tc>
              </a:tr>
              <a:tr h="450440">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0440">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r>
              <a:tr h="450440">
                <a:tc>
                  <a:txBody>
                    <a:bodyPr/>
                    <a:lstStyle/>
                    <a:p>
                      <a:pPr algn="ctr"/>
                      <a:endParaRPr lang="en-US">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c>
                  <a:txBody>
                    <a:bodyPr/>
                    <a:lstStyle/>
                    <a:p>
                      <a:pPr algn="ctr"/>
                      <a:endParaRPr lang="en-US" dirty="0">
                        <a:latin typeface="Century" pitchFamily="18" charset="0"/>
                      </a:endParaRPr>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1571636"/>
          </a:xfrm>
        </p:spPr>
        <p:txBody>
          <a:bodyPr>
            <a:normAutofit fontScale="90000"/>
          </a:bodyPr>
          <a:lstStyle/>
          <a:p>
            <a:r>
              <a:rPr lang="sr-Latn-RS" sz="4000" dirty="0" smtClean="0">
                <a:latin typeface="Century" pitchFamily="18" charset="0"/>
              </a:rPr>
              <a:t>5. </a:t>
            </a:r>
            <a:r>
              <a:rPr lang="en-US" sz="4000" b="1" dirty="0" smtClean="0">
                <a:solidFill>
                  <a:srgbClr val="FF0000"/>
                </a:solidFill>
                <a:latin typeface="Century" pitchFamily="18" charset="0"/>
              </a:rPr>
              <a:t>P</a:t>
            </a:r>
            <a:r>
              <a:rPr lang="sr-Latn-RS" sz="4000" b="1" dirty="0" smtClean="0">
                <a:solidFill>
                  <a:srgbClr val="FF0000"/>
                </a:solidFill>
                <a:latin typeface="Century" pitchFamily="18" charset="0"/>
              </a:rPr>
              <a:t>age 123</a:t>
            </a:r>
            <a:r>
              <a:rPr lang="sr-Latn-RS" sz="4000" dirty="0" smtClean="0">
                <a:latin typeface="Century" pitchFamily="18" charset="0"/>
              </a:rPr>
              <a:t>, </a:t>
            </a:r>
            <a:r>
              <a:rPr lang="sr-Latn-RS" sz="4000" dirty="0" smtClean="0">
                <a:solidFill>
                  <a:srgbClr val="FF0000"/>
                </a:solidFill>
                <a:latin typeface="Century" pitchFamily="18" charset="0"/>
              </a:rPr>
              <a:t>Task 4</a:t>
            </a:r>
            <a:r>
              <a:rPr lang="sr-Latn-RS" sz="4000" dirty="0" smtClean="0">
                <a:latin typeface="Century" pitchFamily="18" charset="0"/>
              </a:rPr>
              <a:t>, With </a:t>
            </a:r>
            <a:r>
              <a:rPr lang="sr-Latn-RS" sz="4000" dirty="0" smtClean="0">
                <a:latin typeface="Century" pitchFamily="18" charset="0"/>
              </a:rPr>
              <a:t>partner/friend, role-play short conversations in the tourist information centre </a:t>
            </a:r>
            <a:endParaRPr lang="en-US" sz="4000" dirty="0">
              <a:latin typeface="Century" pitchFamily="18" charset="0"/>
            </a:endParaRPr>
          </a:p>
        </p:txBody>
      </p:sp>
      <p:pic>
        <p:nvPicPr>
          <p:cNvPr id="1026" name="Picture 2" descr="C:\Users\User\Desktop\tic-bled.jpg"/>
          <p:cNvPicPr>
            <a:picLocks noGrp="1" noChangeAspect="1" noChangeArrowheads="1"/>
          </p:cNvPicPr>
          <p:nvPr>
            <p:ph idx="1"/>
          </p:nvPr>
        </p:nvPicPr>
        <p:blipFill>
          <a:blip r:embed="rId2" cstate="print"/>
          <a:srcRect/>
          <a:stretch>
            <a:fillRect/>
          </a:stretch>
        </p:blipFill>
        <p:spPr bwMode="auto">
          <a:xfrm>
            <a:off x="285720" y="1928802"/>
            <a:ext cx="8572560" cy="471488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24744"/>
          </a:xfrm>
        </p:spPr>
        <p:txBody>
          <a:bodyPr>
            <a:noAutofit/>
          </a:bodyPr>
          <a:lstStyle/>
          <a:p>
            <a:r>
              <a:rPr lang="sr-Latn-RS" sz="3200" dirty="0" smtClean="0">
                <a:latin typeface="Century" pitchFamily="18" charset="0"/>
              </a:rPr>
              <a:t>Look at the phrases in </a:t>
            </a:r>
            <a:r>
              <a:rPr lang="sr-Latn-RS" sz="3200" b="1" dirty="0" smtClean="0">
                <a:latin typeface="Century" pitchFamily="18" charset="0"/>
              </a:rPr>
              <a:t>Unit 3</a:t>
            </a:r>
            <a:r>
              <a:rPr lang="sr-Latn-RS" sz="3200" dirty="0" smtClean="0">
                <a:latin typeface="Century" pitchFamily="18" charset="0"/>
              </a:rPr>
              <a:t>, </a:t>
            </a:r>
            <a:r>
              <a:rPr lang="sr-Latn-RS" sz="3200" b="1" dirty="0" smtClean="0">
                <a:latin typeface="Century" pitchFamily="18" charset="0"/>
              </a:rPr>
              <a:t>page 33 </a:t>
            </a:r>
            <a:r>
              <a:rPr lang="sr-Latn-RS" sz="3200" dirty="0" smtClean="0">
                <a:latin typeface="Century" pitchFamily="18" charset="0"/>
              </a:rPr>
              <a:t>to help you</a:t>
            </a:r>
            <a:endParaRPr lang="en-US" sz="3200" dirty="0">
              <a:latin typeface="Century" pitchFamily="18" charset="0"/>
            </a:endParaRPr>
          </a:p>
        </p:txBody>
      </p:sp>
      <p:sp>
        <p:nvSpPr>
          <p:cNvPr id="3" name="Content Placeholder 2"/>
          <p:cNvSpPr>
            <a:spLocks noGrp="1"/>
          </p:cNvSpPr>
          <p:nvPr>
            <p:ph idx="1"/>
          </p:nvPr>
        </p:nvSpPr>
        <p:spPr>
          <a:xfrm>
            <a:off x="0" y="1124744"/>
            <a:ext cx="9144000" cy="5256584"/>
          </a:xfrm>
        </p:spPr>
        <p:txBody>
          <a:bodyPr>
            <a:normAutofit/>
          </a:bodyPr>
          <a:lstStyle/>
          <a:p>
            <a:r>
              <a:rPr lang="sr-Latn-RS" u="sng" dirty="0" smtClean="0">
                <a:latin typeface="Century" pitchFamily="18" charset="0"/>
              </a:rPr>
              <a:t>Examples</a:t>
            </a:r>
          </a:p>
          <a:p>
            <a:pPr>
              <a:buFont typeface="Wingdings" pitchFamily="2" charset="2"/>
              <a:buChar char="ü"/>
            </a:pPr>
            <a:r>
              <a:rPr lang="sr-Latn-RS" dirty="0" smtClean="0">
                <a:latin typeface="Century" pitchFamily="18" charset="0"/>
              </a:rPr>
              <a:t>I suggest going on a river cruise around the Belgrade Fortress</a:t>
            </a:r>
          </a:p>
          <a:p>
            <a:pPr>
              <a:buFont typeface="Wingdings" pitchFamily="2" charset="2"/>
              <a:buChar char="ü"/>
            </a:pPr>
            <a:r>
              <a:rPr lang="sr-Latn-RS" dirty="0" smtClean="0">
                <a:latin typeface="Century" pitchFamily="18" charset="0"/>
              </a:rPr>
              <a:t>You should </a:t>
            </a:r>
            <a:r>
              <a:rPr lang="sr-Latn-RS" dirty="0" smtClean="0">
                <a:latin typeface="Century" pitchFamily="18" charset="0"/>
              </a:rPr>
              <a:t>definitely rent a car.</a:t>
            </a:r>
            <a:endParaRPr lang="sr-Latn-RS" dirty="0" smtClean="0">
              <a:latin typeface="Century" pitchFamily="18" charset="0"/>
            </a:endParaRPr>
          </a:p>
          <a:p>
            <a:pPr>
              <a:buFont typeface="Wingdings" pitchFamily="2" charset="2"/>
              <a:buChar char="ü"/>
            </a:pPr>
            <a:r>
              <a:rPr lang="sr-Latn-RS" dirty="0" smtClean="0">
                <a:latin typeface="Century" pitchFamily="18" charset="0"/>
              </a:rPr>
              <a:t>If I were you, I’d try local dishes. </a:t>
            </a:r>
          </a:p>
          <a:p>
            <a:pPr>
              <a:buFont typeface="Wingdings" pitchFamily="2" charset="2"/>
              <a:buChar char="ü"/>
            </a:pPr>
            <a:r>
              <a:rPr lang="sr-Latn-RS" dirty="0">
                <a:latin typeface="Century" pitchFamily="18" charset="0"/>
              </a:rPr>
              <a:t> </a:t>
            </a:r>
            <a:r>
              <a:rPr lang="sr-Latn-RS" dirty="0" smtClean="0">
                <a:latin typeface="Century" pitchFamily="18" charset="0"/>
              </a:rPr>
              <a:t>For some hands-on </a:t>
            </a:r>
            <a:r>
              <a:rPr lang="sr-Latn-RS" dirty="0" smtClean="0">
                <a:latin typeface="Century" pitchFamily="18" charset="0"/>
              </a:rPr>
              <a:t>activities Nikola Tesla Museum </a:t>
            </a:r>
            <a:r>
              <a:rPr lang="sr-Latn-RS" dirty="0" smtClean="0">
                <a:latin typeface="Century" pitchFamily="18" charset="0"/>
              </a:rPr>
              <a:t>is well worth visiting</a:t>
            </a:r>
          </a:p>
          <a:p>
            <a:pPr>
              <a:buFont typeface="Wingdings" pitchFamily="2" charset="2"/>
              <a:buChar char="ü"/>
            </a:pPr>
            <a:r>
              <a:rPr lang="sr-Latn-RS" dirty="0" smtClean="0">
                <a:latin typeface="Century" pitchFamily="18" charset="0"/>
              </a:rPr>
              <a:t>Why don’t you take a break </a:t>
            </a:r>
          </a:p>
          <a:p>
            <a:pPr>
              <a:buFont typeface="Wingdings" pitchFamily="2" charset="2"/>
              <a:buChar char="ü"/>
            </a:pPr>
            <a:r>
              <a:rPr lang="sr-Latn-RS" dirty="0" smtClean="0">
                <a:latin typeface="Century" pitchFamily="18" charset="0"/>
              </a:rPr>
              <a:t>How about sightseeing on an open-top bus</a:t>
            </a:r>
          </a:p>
          <a:p>
            <a:pPr>
              <a:buFont typeface="Wingdings" pitchFamily="2" charset="2"/>
              <a:buChar char="ü"/>
            </a:pPr>
            <a:endParaRPr lang="en-US" dirty="0">
              <a:latin typeface="Century"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6"/>
          </a:xfrm>
        </p:spPr>
        <p:txBody>
          <a:bodyPr>
            <a:normAutofit/>
          </a:bodyPr>
          <a:lstStyle/>
          <a:p>
            <a:r>
              <a:rPr lang="sr-Latn-RS" sz="2800" dirty="0" smtClean="0">
                <a:latin typeface="Century" pitchFamily="18" charset="0"/>
              </a:rPr>
              <a:t>Possible answers</a:t>
            </a:r>
            <a:endParaRPr lang="en-US" sz="2800" dirty="0">
              <a:latin typeface="Century" pitchFamily="18" charset="0"/>
            </a:endParaRPr>
          </a:p>
        </p:txBody>
      </p:sp>
      <p:graphicFrame>
        <p:nvGraphicFramePr>
          <p:cNvPr id="4" name="Content Placeholder 3"/>
          <p:cNvGraphicFramePr>
            <a:graphicFrameLocks noGrp="1"/>
          </p:cNvGraphicFramePr>
          <p:nvPr>
            <p:ph idx="1"/>
          </p:nvPr>
        </p:nvGraphicFramePr>
        <p:xfrm>
          <a:off x="0" y="-138878"/>
          <a:ext cx="9144000" cy="8462230"/>
        </p:xfrm>
        <a:graphic>
          <a:graphicData uri="http://schemas.openxmlformats.org/drawingml/2006/table">
            <a:tbl>
              <a:tblPr firstRow="1" bandRow="1">
                <a:tableStyleId>{7DF18680-E054-41AD-8BC1-D1AEF772440D}</a:tableStyleId>
              </a:tblPr>
              <a:tblGrid>
                <a:gridCol w="2771800"/>
                <a:gridCol w="2736304"/>
                <a:gridCol w="1008112"/>
                <a:gridCol w="2627784"/>
              </a:tblGrid>
              <a:tr h="903582">
                <a:tc>
                  <a:txBody>
                    <a:bodyPr/>
                    <a:lstStyle/>
                    <a:p>
                      <a:pPr algn="ctr"/>
                      <a:r>
                        <a:rPr lang="sr-Latn-RS" dirty="0" smtClean="0">
                          <a:latin typeface="Century" pitchFamily="18" charset="0"/>
                        </a:rPr>
                        <a:t>WHAT THE ENQUIRER IS LOOKING FOR</a:t>
                      </a:r>
                      <a:endParaRPr lang="en-US" dirty="0">
                        <a:latin typeface="Century" pitchFamily="18" charset="0"/>
                      </a:endParaRPr>
                    </a:p>
                  </a:txBody>
                  <a:tcPr/>
                </a:tc>
                <a:tc>
                  <a:txBody>
                    <a:bodyPr/>
                    <a:lstStyle/>
                    <a:p>
                      <a:pPr algn="ctr"/>
                      <a:r>
                        <a:rPr lang="sr-Latn-RS" dirty="0" smtClean="0">
                          <a:latin typeface="Century" pitchFamily="18" charset="0"/>
                        </a:rPr>
                        <a:t>WHERE</a:t>
                      </a:r>
                      <a:r>
                        <a:rPr lang="sr-Latn-RS" baseline="0" dirty="0" smtClean="0">
                          <a:latin typeface="Century" pitchFamily="18" charset="0"/>
                        </a:rPr>
                        <a:t> TO GO IN SYDNEY</a:t>
                      </a:r>
                      <a:endParaRPr lang="en-US" dirty="0">
                        <a:latin typeface="Century" pitchFamily="18" charset="0"/>
                      </a:endParaRPr>
                    </a:p>
                  </a:txBody>
                  <a:tcPr/>
                </a:tc>
                <a:tc>
                  <a:txBody>
                    <a:bodyPr/>
                    <a:lstStyle/>
                    <a:p>
                      <a:pPr algn="ctr"/>
                      <a:r>
                        <a:rPr lang="sr-Latn-RS" dirty="0" smtClean="0">
                          <a:latin typeface="Century" pitchFamily="18" charset="0"/>
                        </a:rPr>
                        <a:t>TIC REPLY</a:t>
                      </a:r>
                      <a:endParaRPr lang="en-US" dirty="0">
                        <a:latin typeface="Century" pitchFamily="18" charset="0"/>
                      </a:endParaRPr>
                    </a:p>
                  </a:txBody>
                  <a:tcPr/>
                </a:tc>
                <a:tc>
                  <a:txBody>
                    <a:bodyPr/>
                    <a:lstStyle/>
                    <a:p>
                      <a:pPr algn="ctr"/>
                      <a:r>
                        <a:rPr lang="sr-Latn-RS" smtClean="0">
                          <a:latin typeface="Century" pitchFamily="18" charset="0"/>
                        </a:rPr>
                        <a:t>WHERE TO GO IN YOUR COUNTRY/CITY</a:t>
                      </a:r>
                      <a:endParaRPr lang="en-US">
                        <a:latin typeface="Century" pitchFamily="18" charset="0"/>
                      </a:endParaRPr>
                    </a:p>
                  </a:txBody>
                  <a:tcPr/>
                </a:tc>
              </a:tr>
              <a:tr h="781270">
                <a:tc>
                  <a:txBody>
                    <a:bodyPr/>
                    <a:lstStyle/>
                    <a:p>
                      <a:pPr algn="ctr"/>
                      <a:r>
                        <a:rPr lang="sr-Latn-RS" sz="1500" dirty="0" smtClean="0">
                          <a:latin typeface="Century" pitchFamily="18" charset="0"/>
                        </a:rPr>
                        <a:t>PANORAMIC VIEWS</a:t>
                      </a:r>
                      <a:endParaRPr lang="en-US" sz="1500" dirty="0">
                        <a:latin typeface="Century" pitchFamily="18" charset="0"/>
                      </a:endParaRPr>
                    </a:p>
                  </a:txBody>
                  <a:tcPr/>
                </a:tc>
                <a:tc>
                  <a:txBody>
                    <a:bodyPr/>
                    <a:lstStyle/>
                    <a:p>
                      <a:pPr algn="ctr"/>
                      <a:r>
                        <a:rPr lang="sr-Latn-RS" sz="1500" dirty="0" smtClean="0">
                          <a:latin typeface="Century" pitchFamily="18" charset="0"/>
                        </a:rPr>
                        <a:t>OPERA HOUSE, HARBOUR</a:t>
                      </a:r>
                      <a:r>
                        <a:rPr lang="sr-Latn-RS" sz="1500" baseline="0" dirty="0" smtClean="0">
                          <a:latin typeface="Century" pitchFamily="18" charset="0"/>
                        </a:rPr>
                        <a:t>BRIDGE</a:t>
                      </a:r>
                    </a:p>
                    <a:p>
                      <a:pPr algn="ctr"/>
                      <a:r>
                        <a:rPr lang="sr-Latn-RS" sz="1500" baseline="0" dirty="0" smtClean="0">
                          <a:latin typeface="Century" pitchFamily="18" charset="0"/>
                        </a:rPr>
                        <a:t> TOWER</a:t>
                      </a:r>
                      <a:endParaRPr lang="en-US" sz="1500" dirty="0">
                        <a:latin typeface="Century" pitchFamily="18" charset="0"/>
                      </a:endParaRPr>
                    </a:p>
                  </a:txBody>
                  <a:tcPr/>
                </a:tc>
                <a:tc>
                  <a:txBody>
                    <a:bodyPr/>
                    <a:lstStyle/>
                    <a:p>
                      <a:pPr algn="ctr"/>
                      <a:r>
                        <a:rPr lang="sr-Latn-RS" sz="1500" dirty="0" smtClean="0">
                          <a:latin typeface="Century" pitchFamily="18" charset="0"/>
                        </a:rPr>
                        <a:t>9, 5, 10</a:t>
                      </a:r>
                      <a:endParaRPr lang="en-US" sz="1500" dirty="0">
                        <a:latin typeface="Century" pitchFamily="18" charset="0"/>
                      </a:endParaRPr>
                    </a:p>
                  </a:txBody>
                  <a:tcPr/>
                </a:tc>
                <a:tc>
                  <a:txBody>
                    <a:bodyPr/>
                    <a:lstStyle/>
                    <a:p>
                      <a:pPr algn="ctr"/>
                      <a:r>
                        <a:rPr lang="sr-Latn-RS" sz="1500" dirty="0" smtClean="0">
                          <a:latin typeface="Century" pitchFamily="18" charset="0"/>
                        </a:rPr>
                        <a:t>AVALA TOWER</a:t>
                      </a:r>
                    </a:p>
                    <a:p>
                      <a:pPr algn="ctr"/>
                      <a:r>
                        <a:rPr lang="sr-Latn-RS" sz="1500" dirty="0" smtClean="0">
                          <a:latin typeface="Century" pitchFamily="18" charset="0"/>
                        </a:rPr>
                        <a:t>KALEMEGDAN FORTRESS</a:t>
                      </a:r>
                      <a:endParaRPr lang="en-US" sz="1500" dirty="0">
                        <a:latin typeface="Century" pitchFamily="18" charset="0"/>
                      </a:endParaRPr>
                    </a:p>
                  </a:txBody>
                  <a:tcPr/>
                </a:tc>
              </a:tr>
              <a:tr h="936104">
                <a:tc>
                  <a:txBody>
                    <a:bodyPr/>
                    <a:lstStyle/>
                    <a:p>
                      <a:pPr algn="ctr"/>
                      <a:r>
                        <a:rPr lang="sr-Latn-RS" sz="1500" dirty="0" smtClean="0">
                          <a:latin typeface="Century" pitchFamily="18" charset="0"/>
                        </a:rPr>
                        <a:t>ANDY</a:t>
                      </a:r>
                      <a:r>
                        <a:rPr lang="sr-Latn-RS" sz="1500" baseline="0" dirty="0" smtClean="0">
                          <a:latin typeface="Century" pitchFamily="18" charset="0"/>
                        </a:rPr>
                        <a:t> WARHOL’S PAINTINGS</a:t>
                      </a:r>
                      <a:endParaRPr lang="en-US" sz="1500" dirty="0">
                        <a:latin typeface="Century"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r-Latn-RS" sz="1500" dirty="0" smtClean="0">
                          <a:latin typeface="Century" pitchFamily="18" charset="0"/>
                        </a:rPr>
                        <a:t>ART GALLERY OF NEW SOUTH WALES, </a:t>
                      </a:r>
                    </a:p>
                    <a:p>
                      <a:pPr marL="0" marR="0" indent="0" algn="ctr" defTabSz="914400" rtl="0" eaLnBrk="1" fontAlgn="auto" latinLnBrk="0" hangingPunct="1">
                        <a:lnSpc>
                          <a:spcPct val="100000"/>
                        </a:lnSpc>
                        <a:spcBef>
                          <a:spcPts val="0"/>
                        </a:spcBef>
                        <a:spcAft>
                          <a:spcPts val="0"/>
                        </a:spcAft>
                        <a:buClrTx/>
                        <a:buSzTx/>
                        <a:buFontTx/>
                        <a:buNone/>
                        <a:tabLst/>
                        <a:defRPr/>
                      </a:pPr>
                      <a:r>
                        <a:rPr lang="sr-Latn-RS" sz="1500" dirty="0" smtClean="0">
                          <a:latin typeface="Century" pitchFamily="18" charset="0"/>
                        </a:rPr>
                        <a:t>MUSEUM OF CONTEMPORARY ART</a:t>
                      </a:r>
                      <a:endParaRPr lang="en-US" sz="1500" dirty="0" smtClean="0">
                        <a:latin typeface="Century" pitchFamily="18" charset="0"/>
                      </a:endParaRPr>
                    </a:p>
                  </a:txBody>
                  <a:tcPr/>
                </a:tc>
                <a:tc>
                  <a:txBody>
                    <a:bodyPr/>
                    <a:lstStyle/>
                    <a:p>
                      <a:pPr algn="ctr"/>
                      <a:r>
                        <a:rPr lang="sr-Latn-RS" sz="1500" dirty="0" smtClean="0">
                          <a:latin typeface="Century" pitchFamily="18" charset="0"/>
                        </a:rPr>
                        <a:t>7</a:t>
                      </a:r>
                      <a:endParaRPr lang="en-US" sz="1500" dirty="0">
                        <a:latin typeface="Century" pitchFamily="18" charset="0"/>
                      </a:endParaRPr>
                    </a:p>
                  </a:txBody>
                  <a:tcPr/>
                </a:tc>
                <a:tc>
                  <a:txBody>
                    <a:bodyPr/>
                    <a:lstStyle/>
                    <a:p>
                      <a:pPr algn="ctr"/>
                      <a:r>
                        <a:rPr lang="sr-Latn-RS" sz="1500" dirty="0" smtClean="0">
                          <a:latin typeface="Century" pitchFamily="18" charset="0"/>
                        </a:rPr>
                        <a:t>MUSEUM OF CONTEMPORARY ART</a:t>
                      </a:r>
                      <a:endParaRPr lang="en-US" sz="1500" dirty="0">
                        <a:latin typeface="Century" pitchFamily="18" charset="0"/>
                      </a:endParaRPr>
                    </a:p>
                  </a:txBody>
                  <a:tcPr/>
                </a:tc>
              </a:tr>
              <a:tr h="487617">
                <a:tc>
                  <a:txBody>
                    <a:bodyPr/>
                    <a:lstStyle/>
                    <a:p>
                      <a:pPr algn="ctr"/>
                      <a:r>
                        <a:rPr lang="sr-Latn-RS" sz="1500" dirty="0" smtClean="0">
                          <a:latin typeface="Century" pitchFamily="18" charset="0"/>
                        </a:rPr>
                        <a:t>OLD HISTORIC</a:t>
                      </a:r>
                      <a:r>
                        <a:rPr lang="sr-Latn-RS" sz="1500" baseline="0" dirty="0" smtClean="0">
                          <a:latin typeface="Century" pitchFamily="18" charset="0"/>
                        </a:rPr>
                        <a:t> SHIPS IN THE HARBOUR</a:t>
                      </a:r>
                      <a:endParaRPr lang="en-US" sz="1500" dirty="0">
                        <a:latin typeface="Century" pitchFamily="18" charset="0"/>
                      </a:endParaRPr>
                    </a:p>
                  </a:txBody>
                  <a:tcPr/>
                </a:tc>
                <a:tc>
                  <a:txBody>
                    <a:bodyPr/>
                    <a:lstStyle/>
                    <a:p>
                      <a:pPr algn="ctr"/>
                      <a:r>
                        <a:rPr lang="sr-Latn-RS" sz="1500" dirty="0" smtClean="0">
                          <a:latin typeface="Century" pitchFamily="18" charset="0"/>
                        </a:rPr>
                        <a:t>SYDNEY HARBOUR</a:t>
                      </a:r>
                    </a:p>
                    <a:p>
                      <a:pPr algn="ctr"/>
                      <a:r>
                        <a:rPr lang="sr-Latn-RS" sz="1500" dirty="0" smtClean="0">
                          <a:latin typeface="Century" pitchFamily="18" charset="0"/>
                        </a:rPr>
                        <a:t>NATIONAL MARITIME MUSEUM</a:t>
                      </a:r>
                      <a:endParaRPr lang="en-US" sz="1500" dirty="0">
                        <a:latin typeface="Century" pitchFamily="18" charset="0"/>
                      </a:endParaRPr>
                    </a:p>
                  </a:txBody>
                  <a:tcPr/>
                </a:tc>
                <a:tc>
                  <a:txBody>
                    <a:bodyPr/>
                    <a:lstStyle/>
                    <a:p>
                      <a:pPr algn="ctr"/>
                      <a:r>
                        <a:rPr lang="sr-Latn-RS" sz="1500" dirty="0" smtClean="0">
                          <a:latin typeface="Century" pitchFamily="18" charset="0"/>
                        </a:rPr>
                        <a:t>1</a:t>
                      </a:r>
                      <a:endParaRPr lang="en-US" sz="1500" dirty="0">
                        <a:latin typeface="Century" pitchFamily="18" charset="0"/>
                      </a:endParaRPr>
                    </a:p>
                  </a:txBody>
                  <a:tcPr/>
                </a:tc>
                <a:tc>
                  <a:txBody>
                    <a:bodyPr/>
                    <a:lstStyle/>
                    <a:p>
                      <a:pPr algn="ctr"/>
                      <a:r>
                        <a:rPr lang="sr-Latn-RS" sz="1500" dirty="0" smtClean="0">
                          <a:latin typeface="Century" pitchFamily="18" charset="0"/>
                        </a:rPr>
                        <a:t>THE CITY PORT</a:t>
                      </a:r>
                      <a:endParaRPr lang="en-US" sz="1500" dirty="0">
                        <a:latin typeface="Century" pitchFamily="18" charset="0"/>
                      </a:endParaRPr>
                    </a:p>
                  </a:txBody>
                  <a:tcPr/>
                </a:tc>
              </a:tr>
              <a:tr h="305152">
                <a:tc>
                  <a:txBody>
                    <a:bodyPr/>
                    <a:lstStyle/>
                    <a:p>
                      <a:pPr algn="ctr"/>
                      <a:r>
                        <a:rPr lang="sr-Latn-RS" sz="1500" dirty="0" smtClean="0">
                          <a:latin typeface="Century" pitchFamily="18" charset="0"/>
                        </a:rPr>
                        <a:t>SUNBATHE&amp;RELAX</a:t>
                      </a:r>
                      <a:endParaRPr lang="en-US" sz="1500" dirty="0">
                        <a:latin typeface="Century" pitchFamily="18" charset="0"/>
                      </a:endParaRPr>
                    </a:p>
                  </a:txBody>
                  <a:tcPr/>
                </a:tc>
                <a:tc>
                  <a:txBody>
                    <a:bodyPr/>
                    <a:lstStyle/>
                    <a:p>
                      <a:pPr algn="ctr"/>
                      <a:r>
                        <a:rPr lang="sr-Latn-RS" sz="1500" dirty="0" smtClean="0">
                          <a:latin typeface="Century" pitchFamily="18" charset="0"/>
                        </a:rPr>
                        <a:t>BONDI BEACH</a:t>
                      </a:r>
                      <a:endParaRPr lang="en-US" sz="1500" dirty="0">
                        <a:latin typeface="Century" pitchFamily="18" charset="0"/>
                      </a:endParaRPr>
                    </a:p>
                  </a:txBody>
                  <a:tcPr/>
                </a:tc>
                <a:tc>
                  <a:txBody>
                    <a:bodyPr/>
                    <a:lstStyle/>
                    <a:p>
                      <a:pPr algn="ctr"/>
                      <a:r>
                        <a:rPr lang="sr-Latn-RS" sz="1500" dirty="0" smtClean="0">
                          <a:latin typeface="Century" pitchFamily="18" charset="0"/>
                        </a:rPr>
                        <a:t>15</a:t>
                      </a:r>
                      <a:endParaRPr lang="en-US" sz="1500" dirty="0">
                        <a:latin typeface="Century" pitchFamily="18" charset="0"/>
                      </a:endParaRPr>
                    </a:p>
                  </a:txBody>
                  <a:tcPr/>
                </a:tc>
                <a:tc>
                  <a:txBody>
                    <a:bodyPr/>
                    <a:lstStyle/>
                    <a:p>
                      <a:pPr algn="ctr"/>
                      <a:r>
                        <a:rPr lang="sr-Latn-RS" sz="1500" dirty="0" smtClean="0">
                          <a:latin typeface="Century" pitchFamily="18" charset="0"/>
                        </a:rPr>
                        <a:t>ADA CIGANLIJA</a:t>
                      </a:r>
                    </a:p>
                  </a:txBody>
                  <a:tcPr/>
                </a:tc>
              </a:tr>
              <a:tr h="926944">
                <a:tc>
                  <a:txBody>
                    <a:bodyPr/>
                    <a:lstStyle/>
                    <a:p>
                      <a:pPr algn="ctr"/>
                      <a:r>
                        <a:rPr lang="sr-Latn-RS" sz="1500" dirty="0" smtClean="0">
                          <a:latin typeface="Century" pitchFamily="18" charset="0"/>
                        </a:rPr>
                        <a:t>SEA LIFE DISPLAY</a:t>
                      </a:r>
                      <a:endParaRPr lang="en-US" sz="1500" dirty="0">
                        <a:latin typeface="Century" pitchFamily="18" charset="0"/>
                      </a:endParaRPr>
                    </a:p>
                  </a:txBody>
                  <a:tcPr/>
                </a:tc>
                <a:tc>
                  <a:txBody>
                    <a:bodyPr/>
                    <a:lstStyle/>
                    <a:p>
                      <a:pPr algn="ctr"/>
                      <a:r>
                        <a:rPr lang="sr-Latn-RS" sz="1500" dirty="0" smtClean="0">
                          <a:latin typeface="Century" pitchFamily="18" charset="0"/>
                        </a:rPr>
                        <a:t>AQUARIUM</a:t>
                      </a:r>
                    </a:p>
                    <a:p>
                      <a:pPr algn="ctr"/>
                      <a:r>
                        <a:rPr lang="sr-Latn-RS" sz="1500" dirty="0" smtClean="0">
                          <a:latin typeface="Century" pitchFamily="18" charset="0"/>
                        </a:rPr>
                        <a:t>TARONGA ZOO</a:t>
                      </a:r>
                      <a:endParaRPr lang="en-US" sz="1500" dirty="0">
                        <a:latin typeface="Century" pitchFamily="18" charset="0"/>
                      </a:endParaRPr>
                    </a:p>
                  </a:txBody>
                  <a:tcPr/>
                </a:tc>
                <a:tc>
                  <a:txBody>
                    <a:bodyPr/>
                    <a:lstStyle/>
                    <a:p>
                      <a:pPr algn="ctr"/>
                      <a:r>
                        <a:rPr lang="sr-Latn-RS" sz="1500" dirty="0" smtClean="0">
                          <a:latin typeface="Century" pitchFamily="18" charset="0"/>
                        </a:rPr>
                        <a:t>2</a:t>
                      </a:r>
                      <a:endParaRPr lang="en-US" sz="1500" dirty="0">
                        <a:latin typeface="Century" pitchFamily="18" charset="0"/>
                      </a:endParaRPr>
                    </a:p>
                  </a:txBody>
                  <a:tcPr/>
                </a:tc>
                <a:tc>
                  <a:txBody>
                    <a:bodyPr/>
                    <a:lstStyle/>
                    <a:p>
                      <a:pPr algn="ctr"/>
                      <a:r>
                        <a:rPr lang="sr-Latn-RS" sz="1500" dirty="0" smtClean="0">
                          <a:latin typeface="Century" pitchFamily="18" charset="0"/>
                        </a:rPr>
                        <a:t>AQUARIUM</a:t>
                      </a:r>
                    </a:p>
                    <a:p>
                      <a:pPr algn="ctr"/>
                      <a:r>
                        <a:rPr lang="sr-Latn-RS" sz="1500" dirty="0" smtClean="0">
                          <a:latin typeface="Century" pitchFamily="18" charset="0"/>
                        </a:rPr>
                        <a:t>MUSEUM OF</a:t>
                      </a:r>
                      <a:r>
                        <a:rPr lang="sr-Latn-RS" sz="1500" baseline="0" dirty="0" smtClean="0">
                          <a:latin typeface="Century" pitchFamily="18" charset="0"/>
                        </a:rPr>
                        <a:t> NATURAL HISTORY</a:t>
                      </a:r>
                      <a:endParaRPr lang="sr-Latn-RS" sz="1500" baseline="0" dirty="0">
                        <a:latin typeface="Century" pitchFamily="18" charset="0"/>
                      </a:endParaRPr>
                    </a:p>
                    <a:p>
                      <a:pPr algn="ctr"/>
                      <a:r>
                        <a:rPr lang="sr-Latn-RS" sz="1500" baseline="0" dirty="0" smtClean="0">
                          <a:latin typeface="Century" pitchFamily="18" charset="0"/>
                        </a:rPr>
                        <a:t>THE ZOO</a:t>
                      </a:r>
                    </a:p>
                  </a:txBody>
                  <a:tcPr/>
                </a:tc>
              </a:tr>
              <a:tr h="353834">
                <a:tc>
                  <a:txBody>
                    <a:bodyPr/>
                    <a:lstStyle/>
                    <a:p>
                      <a:pPr algn="ctr"/>
                      <a:r>
                        <a:rPr lang="sr-Latn-RS" sz="1500" dirty="0" smtClean="0">
                          <a:latin typeface="Century" pitchFamily="18" charset="0"/>
                        </a:rPr>
                        <a:t>ALL THE FAMOUS SIGHTS</a:t>
                      </a:r>
                    </a:p>
                    <a:p>
                      <a:pPr algn="ctr"/>
                      <a:r>
                        <a:rPr lang="sr-Latn-RS" sz="1500" dirty="0" smtClean="0">
                          <a:latin typeface="Century" pitchFamily="18" charset="0"/>
                        </a:rPr>
                        <a:t>BOAT TRIP</a:t>
                      </a:r>
                      <a:endParaRPr lang="en-US" sz="1500" dirty="0">
                        <a:latin typeface="Century" pitchFamily="18" charset="0"/>
                      </a:endParaRPr>
                    </a:p>
                  </a:txBody>
                  <a:tcPr/>
                </a:tc>
                <a:tc>
                  <a:txBody>
                    <a:bodyPr/>
                    <a:lstStyle/>
                    <a:p>
                      <a:pPr algn="ctr"/>
                      <a:r>
                        <a:rPr lang="sr-Latn-RS" sz="1500" dirty="0" smtClean="0">
                          <a:latin typeface="Century" pitchFamily="18" charset="0"/>
                        </a:rPr>
                        <a:t>BOOK A GUIDED TOUR</a:t>
                      </a:r>
                      <a:endParaRPr lang="en-US" sz="1500" dirty="0">
                        <a:latin typeface="Century" pitchFamily="18" charset="0"/>
                      </a:endParaRPr>
                    </a:p>
                  </a:txBody>
                  <a:tcPr/>
                </a:tc>
                <a:tc>
                  <a:txBody>
                    <a:bodyPr/>
                    <a:lstStyle/>
                    <a:p>
                      <a:pPr algn="ctr"/>
                      <a:r>
                        <a:rPr lang="sr-Latn-RS" sz="1500" dirty="0" smtClean="0">
                          <a:latin typeface="Century" pitchFamily="18" charset="0"/>
                        </a:rPr>
                        <a:t>11</a:t>
                      </a:r>
                      <a:endParaRPr lang="en-US" sz="1500" dirty="0">
                        <a:latin typeface="Century" pitchFamily="18" charset="0"/>
                      </a:endParaRPr>
                    </a:p>
                  </a:txBody>
                  <a:tcPr/>
                </a:tc>
                <a:tc>
                  <a:txBody>
                    <a:bodyPr/>
                    <a:lstStyle/>
                    <a:p>
                      <a:pPr algn="ctr"/>
                      <a:r>
                        <a:rPr lang="sr-Latn-RS" sz="1500" dirty="0" smtClean="0">
                          <a:latin typeface="Century" pitchFamily="18" charset="0"/>
                        </a:rPr>
                        <a:t>TOUR ON AN OPEN-TOP</a:t>
                      </a:r>
                      <a:r>
                        <a:rPr lang="sr-Latn-RS" sz="1500" baseline="0" dirty="0" smtClean="0">
                          <a:latin typeface="Century" pitchFamily="18" charset="0"/>
                        </a:rPr>
                        <a:t> BUS</a:t>
                      </a:r>
                    </a:p>
                    <a:p>
                      <a:pPr algn="ctr"/>
                      <a:r>
                        <a:rPr lang="sr-Latn-RS" sz="1500" baseline="0" dirty="0" smtClean="0">
                          <a:latin typeface="Century" pitchFamily="18" charset="0"/>
                        </a:rPr>
                        <a:t>THE DANUBE RIVER CRUISES</a:t>
                      </a:r>
                      <a:endParaRPr lang="en-US" sz="1500" dirty="0">
                        <a:latin typeface="Century" pitchFamily="18" charset="0"/>
                      </a:endParaRPr>
                    </a:p>
                  </a:txBody>
                  <a:tcPr/>
                </a:tc>
              </a:tr>
              <a:tr h="709736">
                <a:tc>
                  <a:txBody>
                    <a:bodyPr/>
                    <a:lstStyle/>
                    <a:p>
                      <a:pPr algn="ctr"/>
                      <a:r>
                        <a:rPr lang="sr-Latn-RS" sz="1500" dirty="0" smtClean="0">
                          <a:latin typeface="Century" pitchFamily="18" charset="0"/>
                        </a:rPr>
                        <a:t>ETHNIC SIDE, DIFFERENT KIND OF FOOD</a:t>
                      </a:r>
                      <a:endParaRPr lang="en-US" sz="1500" dirty="0">
                        <a:latin typeface="Century" pitchFamily="18" charset="0"/>
                      </a:endParaRPr>
                    </a:p>
                  </a:txBody>
                  <a:tcPr/>
                </a:tc>
                <a:tc>
                  <a:txBody>
                    <a:bodyPr/>
                    <a:lstStyle/>
                    <a:p>
                      <a:pPr algn="ctr"/>
                      <a:r>
                        <a:rPr lang="sr-Latn-RS" sz="1500" dirty="0" smtClean="0">
                          <a:latin typeface="Century" pitchFamily="18" charset="0"/>
                        </a:rPr>
                        <a:t>CHINESE GARDEN AND CHINATOWN</a:t>
                      </a:r>
                      <a:endParaRPr lang="en-US" sz="1500" dirty="0">
                        <a:latin typeface="Century" pitchFamily="18" charset="0"/>
                      </a:endParaRPr>
                    </a:p>
                  </a:txBody>
                  <a:tcPr/>
                </a:tc>
                <a:tc>
                  <a:txBody>
                    <a:bodyPr/>
                    <a:lstStyle/>
                    <a:p>
                      <a:pPr algn="ctr"/>
                      <a:r>
                        <a:rPr lang="sr-Latn-RS" sz="1500" dirty="0" smtClean="0">
                          <a:latin typeface="Century" pitchFamily="18" charset="0"/>
                        </a:rPr>
                        <a:t>3</a:t>
                      </a:r>
                      <a:endParaRPr lang="en-US" sz="1500" dirty="0">
                        <a:latin typeface="Century" pitchFamily="18" charset="0"/>
                      </a:endParaRPr>
                    </a:p>
                  </a:txBody>
                  <a:tcPr/>
                </a:tc>
                <a:tc>
                  <a:txBody>
                    <a:bodyPr/>
                    <a:lstStyle/>
                    <a:p>
                      <a:pPr algn="ctr"/>
                      <a:r>
                        <a:rPr lang="sr-Latn-RS" sz="1500" dirty="0" smtClean="0">
                          <a:latin typeface="Century" pitchFamily="18" charset="0"/>
                        </a:rPr>
                        <a:t>SKADARLIJA</a:t>
                      </a:r>
                      <a:r>
                        <a:rPr lang="sr-Latn-RS" sz="1500" baseline="0" dirty="0">
                          <a:latin typeface="Century" pitchFamily="18" charset="0"/>
                        </a:rPr>
                        <a:t> </a:t>
                      </a:r>
                      <a:r>
                        <a:rPr lang="sr-Latn-RS" sz="1500" baseline="0" dirty="0" smtClean="0">
                          <a:latin typeface="Century" pitchFamily="18" charset="0"/>
                        </a:rPr>
                        <a:t>for national cuisine</a:t>
                      </a:r>
                      <a:endParaRPr lang="sr-Latn-RS" sz="1500" dirty="0" smtClean="0">
                        <a:latin typeface="Century" pitchFamily="18" charset="0"/>
                      </a:endParaRPr>
                    </a:p>
                  </a:txBody>
                  <a:tcPr/>
                </a:tc>
              </a:tr>
              <a:tr h="386001">
                <a:tc>
                  <a:txBody>
                    <a:bodyPr/>
                    <a:lstStyle/>
                    <a:p>
                      <a:pPr algn="ctr"/>
                      <a:r>
                        <a:rPr lang="sr-Latn-RS" sz="1500" dirty="0" smtClean="0">
                          <a:latin typeface="Century" pitchFamily="18" charset="0"/>
                        </a:rPr>
                        <a:t>FUN&amp;EXCITEMENT</a:t>
                      </a:r>
                    </a:p>
                    <a:p>
                      <a:pPr algn="ctr"/>
                      <a:r>
                        <a:rPr lang="sr-Latn-RS" sz="1500" dirty="0" smtClean="0">
                          <a:latin typeface="Century" pitchFamily="18" charset="0"/>
                        </a:rPr>
                        <a:t>RIDES; ROLLERCOASTER</a:t>
                      </a:r>
                      <a:endParaRPr lang="en-US" sz="1500" dirty="0">
                        <a:latin typeface="Century" pitchFamily="18" charset="0"/>
                      </a:endParaRPr>
                    </a:p>
                  </a:txBody>
                  <a:tcPr/>
                </a:tc>
                <a:tc>
                  <a:txBody>
                    <a:bodyPr/>
                    <a:lstStyle/>
                    <a:p>
                      <a:pPr algn="ctr"/>
                      <a:r>
                        <a:rPr lang="sr-Latn-RS" sz="1500" dirty="0" smtClean="0">
                          <a:latin typeface="Century" pitchFamily="18" charset="0"/>
                        </a:rPr>
                        <a:t>LUNA AMUSEMENT PARK</a:t>
                      </a:r>
                      <a:endParaRPr lang="en-US" sz="1500" dirty="0">
                        <a:latin typeface="Century" pitchFamily="18" charset="0"/>
                      </a:endParaRPr>
                    </a:p>
                  </a:txBody>
                  <a:tcPr/>
                </a:tc>
                <a:tc>
                  <a:txBody>
                    <a:bodyPr/>
                    <a:lstStyle/>
                    <a:p>
                      <a:pPr algn="ctr"/>
                      <a:r>
                        <a:rPr lang="sr-Latn-RS" sz="1500" dirty="0" smtClean="0">
                          <a:latin typeface="Century" pitchFamily="18" charset="0"/>
                        </a:rPr>
                        <a:t>6</a:t>
                      </a:r>
                      <a:endParaRPr lang="en-US" sz="1500" dirty="0">
                        <a:latin typeface="Century" pitchFamily="18" charset="0"/>
                      </a:endParaRPr>
                    </a:p>
                  </a:txBody>
                  <a:tcPr/>
                </a:tc>
                <a:tc>
                  <a:txBody>
                    <a:bodyPr/>
                    <a:lstStyle/>
                    <a:p>
                      <a:pPr algn="ctr"/>
                      <a:r>
                        <a:rPr lang="sr-Latn-RS" sz="1500" dirty="0" smtClean="0">
                          <a:latin typeface="Century" pitchFamily="18" charset="0"/>
                        </a:rPr>
                        <a:t>THE BELGRADE FAIR</a:t>
                      </a:r>
                      <a:endParaRPr lang="en-US" sz="1500" dirty="0">
                        <a:latin typeface="Century" pitchFamily="18" charset="0"/>
                      </a:endParaRPr>
                    </a:p>
                  </a:txBody>
                  <a:tcPr/>
                </a:tc>
              </a:tr>
              <a:tr h="386001">
                <a:tc>
                  <a:txBody>
                    <a:bodyPr/>
                    <a:lstStyle/>
                    <a:p>
                      <a:pPr algn="ctr"/>
                      <a:r>
                        <a:rPr lang="sr-Latn-RS" sz="1500" dirty="0" smtClean="0">
                          <a:latin typeface="Century" pitchFamily="18" charset="0"/>
                        </a:rPr>
                        <a:t>GET AWAY FROM THE BUSTLE OF THE CITY</a:t>
                      </a:r>
                      <a:endParaRPr lang="en-US" sz="1500" dirty="0">
                        <a:latin typeface="Century" pitchFamily="18" charset="0"/>
                      </a:endParaRPr>
                    </a:p>
                  </a:txBody>
                  <a:tcPr/>
                </a:tc>
                <a:tc>
                  <a:txBody>
                    <a:bodyPr/>
                    <a:lstStyle/>
                    <a:p>
                      <a:pPr algn="ctr"/>
                      <a:r>
                        <a:rPr lang="sr-Latn-RS" sz="1500" dirty="0" smtClean="0">
                          <a:latin typeface="Century" pitchFamily="18" charset="0"/>
                        </a:rPr>
                        <a:t>CHINESE GARDEN</a:t>
                      </a:r>
                    </a:p>
                    <a:p>
                      <a:pPr algn="ctr"/>
                      <a:r>
                        <a:rPr lang="sr-Latn-RS" sz="1500" dirty="0" smtClean="0">
                          <a:latin typeface="Century" pitchFamily="18" charset="0"/>
                        </a:rPr>
                        <a:t>ROYAL</a:t>
                      </a:r>
                      <a:r>
                        <a:rPr lang="sr-Latn-RS" sz="1500" baseline="0" dirty="0" smtClean="0">
                          <a:latin typeface="Century" pitchFamily="18" charset="0"/>
                        </a:rPr>
                        <a:t> BOTANICAL GARDEN</a:t>
                      </a:r>
                      <a:endParaRPr lang="en-US" sz="1500" dirty="0">
                        <a:latin typeface="Century" pitchFamily="18" charset="0"/>
                      </a:endParaRPr>
                    </a:p>
                  </a:txBody>
                  <a:tcPr/>
                </a:tc>
                <a:tc>
                  <a:txBody>
                    <a:bodyPr/>
                    <a:lstStyle/>
                    <a:p>
                      <a:pPr algn="ctr"/>
                      <a:r>
                        <a:rPr lang="sr-Latn-RS" sz="1500" dirty="0" smtClean="0">
                          <a:latin typeface="Century" pitchFamily="18" charset="0"/>
                        </a:rPr>
                        <a:t>12, 3</a:t>
                      </a:r>
                      <a:endParaRPr lang="en-US" sz="1500" dirty="0">
                        <a:latin typeface="Century" pitchFamily="18" charset="0"/>
                      </a:endParaRPr>
                    </a:p>
                  </a:txBody>
                  <a:tcPr/>
                </a:tc>
                <a:tc>
                  <a:txBody>
                    <a:bodyPr/>
                    <a:lstStyle/>
                    <a:p>
                      <a:pPr algn="ctr"/>
                      <a:r>
                        <a:rPr lang="sr-Latn-RS" sz="1500" dirty="0" smtClean="0">
                          <a:latin typeface="Century" pitchFamily="18" charset="0"/>
                        </a:rPr>
                        <a:t>JEVREMOVAC BOTANICAL GARDEN</a:t>
                      </a:r>
                    </a:p>
                    <a:p>
                      <a:pPr algn="ctr"/>
                      <a:r>
                        <a:rPr lang="sr-Latn-RS" sz="1500" dirty="0" smtClean="0">
                          <a:latin typeface="Century" pitchFamily="18" charset="0"/>
                        </a:rPr>
                        <a:t>KOŠUTNJAK</a:t>
                      </a:r>
                      <a:endParaRPr lang="en-US" sz="1500" dirty="0">
                        <a:latin typeface="Century" pitchFamily="18" charset="0"/>
                      </a:endParaRPr>
                    </a:p>
                  </a:txBody>
                  <a:tcPr/>
                </a:tc>
              </a:tr>
              <a:tr h="386001">
                <a:tc>
                  <a:txBody>
                    <a:bodyPr/>
                    <a:lstStyle/>
                    <a:p>
                      <a:pPr algn="ctr"/>
                      <a:r>
                        <a:rPr lang="sr-Latn-RS" sz="1500" dirty="0" smtClean="0">
                          <a:latin typeface="Century" pitchFamily="18" charset="0"/>
                        </a:rPr>
                        <a:t>INDOOR SHOPPING MALL</a:t>
                      </a:r>
                      <a:endParaRPr lang="en-US" sz="1500" dirty="0">
                        <a:latin typeface="Century" pitchFamily="18" charset="0"/>
                      </a:endParaRPr>
                    </a:p>
                  </a:txBody>
                  <a:tcPr/>
                </a:tc>
                <a:tc>
                  <a:txBody>
                    <a:bodyPr/>
                    <a:lstStyle/>
                    <a:p>
                      <a:pPr algn="ctr"/>
                      <a:r>
                        <a:rPr lang="sr-Latn-RS" sz="1500" dirty="0" smtClean="0">
                          <a:latin typeface="Century" pitchFamily="18" charset="0"/>
                        </a:rPr>
                        <a:t>QUEEN VICTORIA BUILDING</a:t>
                      </a:r>
                      <a:endParaRPr lang="en-US" sz="1500" dirty="0">
                        <a:latin typeface="Century" pitchFamily="18" charset="0"/>
                      </a:endParaRPr>
                    </a:p>
                  </a:txBody>
                  <a:tcPr/>
                </a:tc>
                <a:tc>
                  <a:txBody>
                    <a:bodyPr/>
                    <a:lstStyle/>
                    <a:p>
                      <a:pPr algn="ctr"/>
                      <a:r>
                        <a:rPr lang="sr-Latn-RS" sz="1500" dirty="0" smtClean="0">
                          <a:latin typeface="Century" pitchFamily="18" charset="0"/>
                        </a:rPr>
                        <a:t>8</a:t>
                      </a:r>
                      <a:endParaRPr lang="en-US" sz="1500" dirty="0">
                        <a:latin typeface="Century" pitchFamily="18" charset="0"/>
                      </a:endParaRPr>
                    </a:p>
                  </a:txBody>
                  <a:tcPr/>
                </a:tc>
                <a:tc>
                  <a:txBody>
                    <a:bodyPr/>
                    <a:lstStyle/>
                    <a:p>
                      <a:pPr algn="ctr"/>
                      <a:r>
                        <a:rPr lang="sr-Latn-RS" sz="1500" dirty="0" smtClean="0">
                          <a:latin typeface="Century" pitchFamily="18" charset="0"/>
                        </a:rPr>
                        <a:t>UŠĆE</a:t>
                      </a:r>
                      <a:endParaRPr lang="en-US" sz="1500" dirty="0">
                        <a:latin typeface="Century"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797</Words>
  <Application>Microsoft Office PowerPoint</Application>
  <PresentationFormat>On-screen Show (4:3)</PresentationFormat>
  <Paragraphs>154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Tourist Attractions vs. Facilities</vt:lpstr>
      <vt:lpstr>FACILITIES VS. ATTRACTIONS</vt:lpstr>
      <vt:lpstr>An Enquirer at Tourist Information Centre (TIC)</vt:lpstr>
      <vt:lpstr>Send us your enquiry = upit</vt:lpstr>
      <vt:lpstr>1. p. 122, Listen to these enquiries made at Tourist Information Centre in Sydney. Task 1: in column 1 note down what the enquirer is looking for.</vt:lpstr>
      <vt:lpstr>Panoramic views scenic, far-reaching, usu. from a high position such as a bridge, a tower, a scyscraper, a fortress or a castle</vt:lpstr>
      <vt:lpstr>Paintings by Andie Warhol Exhibition = Display</vt:lpstr>
      <vt:lpstr>Battleships  Old Historic Ships</vt:lpstr>
      <vt:lpstr>swim, relax, hang out (spend time with sb.), sunbathe/ˈsʌn.beɪð/ Bondi Beach /bondai bi:tᶘ/</vt:lpstr>
      <vt:lpstr>Sthg. educational for children, sea life, sharks, crocodiles A great display (exhibition) on Great Barrier Reef (Serb. Veliki koralni greben)</vt:lpstr>
      <vt:lpstr>I’m interested in seeing all the famous sights: The Bridge, The Opera House</vt:lpstr>
      <vt:lpstr>ethnic side of the city with different kinds of food</vt:lpstr>
      <vt:lpstr>Fun, rides and roller-coasters Luna Park visit: https://www.lunaparksydney.com </vt:lpstr>
      <vt:lpstr>The best place to get away from the hustle&amp;bustle of the city (Serb.gradska vreva), some greenery and fresh air.</vt:lpstr>
      <vt:lpstr>old-fashioned (vintage) indoor shopping mall with all the top designer shops and some bars and restaurants</vt:lpstr>
      <vt:lpstr>Sydney’s Top Fifteen Tourist Attractions</vt:lpstr>
      <vt:lpstr>2. page 123, Look at the list of Sydney’s top 15 tourist attractions (SLIDE 16). Where do you think would be the best place to suggest for each of the enquirer to visit? TASK 2, write your suggestions in column 2.</vt:lpstr>
      <vt:lpstr>3. p. 123, Listen to the second part of the tape and in each case note down which place the Sydney Tourist Information Centre is recommending. TASK 3, write the number in column 3 of the table.</vt:lpstr>
      <vt:lpstr>outstanding (breathtaking, stunning) 360 degree view of the city lookout (Serb. osmatračnica)</vt:lpstr>
      <vt:lpstr>MCA Museum of Contemporary Art</vt:lpstr>
      <vt:lpstr>National Maritime Museum (related to the sea); indoor and outdor exhibitions are well worth visiting</vt:lpstr>
      <vt:lpstr>Powerhouse Museum (power=electricity) with hands-on (=interactive) activities for children</vt:lpstr>
      <vt:lpstr>Aquarium visit: https://www.sydneyaquarium.com.au </vt:lpstr>
      <vt:lpstr>I recommend one of the old square rigs (Serb.sa ukrštenim jedrima)</vt:lpstr>
      <vt:lpstr>Chinatown (Serb. Kineska četvrt) Thai cuisine</vt:lpstr>
      <vt:lpstr>Restored (refurbished, redecorated) and modernized (Serb.renoviran) luna park</vt:lpstr>
      <vt:lpstr>Chinese Garden</vt:lpstr>
      <vt:lpstr>4. p. 123,. How would you answer the same enquiries for your own town or city? TASK 4, Write the names and places for your town/city/country in column 4 of the table.</vt:lpstr>
      <vt:lpstr>5. Page 123, Task 4, With partner/friend, role-play short conversations in the tourist information centre </vt:lpstr>
      <vt:lpstr>Look at the phrases in Unit 3, page 33 to help you</vt:lpstr>
      <vt:lpstr>Possible answers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Tourist Attractions vs Facilities</dc:title>
  <dc:creator>User</dc:creator>
  <cp:lastModifiedBy>User</cp:lastModifiedBy>
  <cp:revision>31</cp:revision>
  <dcterms:created xsi:type="dcterms:W3CDTF">2020-10-25T16:52:56Z</dcterms:created>
  <dcterms:modified xsi:type="dcterms:W3CDTF">2020-10-28T20:52:25Z</dcterms:modified>
</cp:coreProperties>
</file>